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1"/>
  </p:notesMasterIdLst>
  <p:sldIdLst>
    <p:sldId id="256" r:id="rId2"/>
    <p:sldId id="344" r:id="rId3"/>
    <p:sldId id="268" r:id="rId4"/>
    <p:sldId id="258" r:id="rId5"/>
    <p:sldId id="302" r:id="rId6"/>
    <p:sldId id="330" r:id="rId7"/>
    <p:sldId id="261" r:id="rId8"/>
    <p:sldId id="331" r:id="rId9"/>
    <p:sldId id="347" r:id="rId10"/>
    <p:sldId id="332" r:id="rId11"/>
    <p:sldId id="333" r:id="rId12"/>
    <p:sldId id="334" r:id="rId13"/>
    <p:sldId id="335" r:id="rId14"/>
    <p:sldId id="336" r:id="rId15"/>
    <p:sldId id="271" r:id="rId16"/>
    <p:sldId id="348" r:id="rId17"/>
    <p:sldId id="263" r:id="rId18"/>
    <p:sldId id="273" r:id="rId19"/>
    <p:sldId id="337" r:id="rId20"/>
    <p:sldId id="338" r:id="rId21"/>
    <p:sldId id="349" r:id="rId22"/>
    <p:sldId id="339" r:id="rId23"/>
    <p:sldId id="295" r:id="rId24"/>
    <p:sldId id="351" r:id="rId25"/>
    <p:sldId id="350" r:id="rId26"/>
    <p:sldId id="293" r:id="rId27"/>
    <p:sldId id="352" r:id="rId28"/>
    <p:sldId id="312" r:id="rId29"/>
    <p:sldId id="265" r:id="rId30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ista L." initials="TL" lastIdx="2" clrIdx="0">
    <p:extLst>
      <p:ext uri="{19B8F6BF-5375-455C-9EA6-DF929625EA0E}">
        <p15:presenceInfo xmlns:p15="http://schemas.microsoft.com/office/powerpoint/2012/main" userId="ff098dd2f64f16c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8F"/>
    <a:srgbClr val="21ABAB"/>
    <a:srgbClr val="DCEDED"/>
    <a:srgbClr val="1D2C12"/>
    <a:srgbClr val="B2D9D9"/>
    <a:srgbClr val="19C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0" autoAdjust="0"/>
    <p:restoredTop sz="65593" autoAdjust="0"/>
  </p:normalViewPr>
  <p:slideViewPr>
    <p:cSldViewPr snapToGrid="0" snapToObjects="1">
      <p:cViewPr>
        <p:scale>
          <a:sx n="75" d="100"/>
          <a:sy n="75" d="100"/>
        </p:scale>
        <p:origin x="3579" y="34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C55709-FCDC-48E1-9015-391E9B51BD2B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6822E4A-A6F0-4986-95AC-5AB55C307C04}">
      <dgm:prSet custT="1"/>
      <dgm:spPr/>
      <dgm:t>
        <a:bodyPr/>
        <a:lstStyle/>
        <a:p>
          <a:pPr>
            <a:lnSpc>
              <a:spcPct val="7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4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原本未編</a:t>
          </a:r>
          <a:endParaRPr lang="en-US" altLang="zh-TW" sz="4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7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4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經費科目</a:t>
          </a:r>
        </a:p>
      </dgm:t>
    </dgm:pt>
    <dgm:pt modelId="{34DECE84-8FBC-4143-A46B-9F0637BBF1A3}" type="parTrans" cxnId="{1C25E9F7-616A-4767-B316-C83AA9D49F44}">
      <dgm:prSet/>
      <dgm:spPr/>
      <dgm:t>
        <a:bodyPr/>
        <a:lstStyle/>
        <a:p>
          <a:pPr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59E6289-AB9B-4335-B198-D70CDADC727E}" type="sibTrans" cxnId="{1C25E9F7-616A-4767-B316-C83AA9D49F44}">
      <dgm:prSet/>
      <dgm:spPr/>
      <dgm:t>
        <a:bodyPr/>
        <a:lstStyle/>
        <a:p>
          <a:pPr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69F038E-3EFD-4C6F-947F-6B652B612D80}">
      <dgm:prSet custT="1"/>
      <dgm:spPr>
        <a:solidFill>
          <a:schemeClr val="accent6"/>
        </a:solidFill>
      </dgm:spPr>
      <dgm:t>
        <a:bodyPr/>
        <a:lstStyle/>
        <a:p>
          <a:pPr>
            <a:lnSpc>
              <a:spcPct val="7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4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原本已編列</a:t>
          </a:r>
          <a:endParaRPr lang="en-US" altLang="zh-TW" sz="4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7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4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經費科目</a:t>
          </a:r>
        </a:p>
      </dgm:t>
    </dgm:pt>
    <dgm:pt modelId="{E7D0A948-4CFC-4AD1-93AF-A0CB602A268E}" type="parTrans" cxnId="{C6DA0D5C-CBC7-4527-88D6-14D8043A7B89}">
      <dgm:prSet/>
      <dgm:spPr/>
      <dgm:t>
        <a:bodyPr/>
        <a:lstStyle/>
        <a:p>
          <a:pPr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63AC074-3A10-44B2-8E1E-DF3028F85E87}" type="sibTrans" cxnId="{C6DA0D5C-CBC7-4527-88D6-14D8043A7B89}">
      <dgm:prSet/>
      <dgm:spPr/>
      <dgm:t>
        <a:bodyPr/>
        <a:lstStyle/>
        <a:p>
          <a:pPr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A81EEBA-BC6E-4870-B9A3-E2B94707C81D}">
      <dgm:prSet custT="1"/>
      <dgm:spPr/>
      <dgm:t>
        <a:bodyPr/>
        <a:lstStyle/>
        <a:p>
          <a:pPr>
            <a:lnSpc>
              <a:spcPct val="7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3500" dirty="0">
              <a:latin typeface="微軟正黑體" panose="020B0604030504040204" pitchFamily="34" charset="-120"/>
              <a:ea typeface="微軟正黑體" panose="020B0604030504040204" pitchFamily="34" charset="-120"/>
            </a:rPr>
            <a:t>實際已經花用</a:t>
          </a:r>
        </a:p>
      </dgm:t>
    </dgm:pt>
    <dgm:pt modelId="{8A57E8FC-FAA5-48F5-97F3-A8884BEAF330}" type="parTrans" cxnId="{1757E3B2-A700-468F-A74B-AC6E67A41E90}">
      <dgm:prSet/>
      <dgm:spPr/>
      <dgm:t>
        <a:bodyPr/>
        <a:lstStyle/>
        <a:p>
          <a:pPr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55D6857-6798-4B61-8A88-6BD35CA2754E}" type="sibTrans" cxnId="{1757E3B2-A700-468F-A74B-AC6E67A41E90}">
      <dgm:prSet/>
      <dgm:spPr/>
      <dgm:t>
        <a:bodyPr/>
        <a:lstStyle/>
        <a:p>
          <a:pPr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F0A803E-A8B7-4C67-A02C-F3F8B8C0D8B7}">
      <dgm:prSet custT="1"/>
      <dgm:spPr/>
      <dgm:t>
        <a:bodyPr/>
        <a:lstStyle/>
        <a:p>
          <a:pPr>
            <a:lnSpc>
              <a:spcPct val="7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3500" dirty="0">
              <a:latin typeface="微軟正黑體" panose="020B0604030504040204" pitchFamily="34" charset="-120"/>
              <a:ea typeface="微軟正黑體" panose="020B0604030504040204" pitchFamily="34" charset="-120"/>
            </a:rPr>
            <a:t>因應下半年度或近期已經要動支，調整「經費數額」及新增「科目」</a:t>
          </a:r>
        </a:p>
      </dgm:t>
    </dgm:pt>
    <dgm:pt modelId="{82D0B646-9703-4F16-AAB3-9A13A3FD2EEA}" type="parTrans" cxnId="{817D5145-56F0-4866-A1ED-3F5D3F4FB062}">
      <dgm:prSet/>
      <dgm:spPr/>
      <dgm:t>
        <a:bodyPr/>
        <a:lstStyle/>
        <a:p>
          <a:pPr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F51F0A0-2CDD-4268-A382-3D860CFFC748}" type="sibTrans" cxnId="{817D5145-56F0-4866-A1ED-3F5D3F4FB062}">
      <dgm:prSet/>
      <dgm:spPr/>
      <dgm:t>
        <a:bodyPr/>
        <a:lstStyle/>
        <a:p>
          <a:pPr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967781B-A948-4367-91C6-22FFBE231C58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>
            <a:lnSpc>
              <a:spcPct val="7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3500" dirty="0">
              <a:latin typeface="微軟正黑體" panose="020B0604030504040204" pitchFamily="34" charset="-120"/>
              <a:ea typeface="微軟正黑體" panose="020B0604030504040204" pitchFamily="34" charset="-120"/>
            </a:rPr>
            <a:t>但實支超過原本編列經費數額</a:t>
          </a:r>
        </a:p>
      </dgm:t>
    </dgm:pt>
    <dgm:pt modelId="{848C2CEA-DDF3-4778-936C-F508EDEE0D20}" type="parTrans" cxnId="{9B58B084-D2F7-4F8C-9C40-9B018353FD86}">
      <dgm:prSet/>
      <dgm:spPr/>
      <dgm:t>
        <a:bodyPr/>
        <a:lstStyle/>
        <a:p>
          <a:pPr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7EBBC6F-1F7E-4F99-9147-F563E18E5F6E}" type="sibTrans" cxnId="{9B58B084-D2F7-4F8C-9C40-9B018353FD86}">
      <dgm:prSet/>
      <dgm:spPr/>
      <dgm:t>
        <a:bodyPr/>
        <a:lstStyle/>
        <a:p>
          <a:pPr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zh-TW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E273F0E-772A-4039-9CC6-45B184FACDD0}">
      <dgm:prSet custT="1"/>
      <dgm:spPr/>
      <dgm:t>
        <a:bodyPr/>
        <a:lstStyle/>
        <a:p>
          <a:pPr>
            <a:lnSpc>
              <a:spcPct val="70000"/>
            </a:lnSpc>
            <a:spcBef>
              <a:spcPts val="0"/>
            </a:spcBef>
            <a:spcAft>
              <a:spcPts val="0"/>
            </a:spcAft>
          </a:pPr>
          <a:endParaRPr lang="zh-TW" altLang="en-US" sz="35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74A5062-864A-4F0C-B911-12B842B2E011}" type="parTrans" cxnId="{FCC644FC-35A4-481C-BFE7-BBBA277C9A3E}">
      <dgm:prSet/>
      <dgm:spPr/>
      <dgm:t>
        <a:bodyPr/>
        <a:lstStyle/>
        <a:p>
          <a:endParaRPr lang="zh-TW" altLang="en-US"/>
        </a:p>
      </dgm:t>
    </dgm:pt>
    <dgm:pt modelId="{6E1E548A-8A50-41AE-8720-904EF01844CD}" type="sibTrans" cxnId="{FCC644FC-35A4-481C-BFE7-BBBA277C9A3E}">
      <dgm:prSet/>
      <dgm:spPr/>
      <dgm:t>
        <a:bodyPr/>
        <a:lstStyle/>
        <a:p>
          <a:endParaRPr lang="zh-TW" altLang="en-US"/>
        </a:p>
      </dgm:t>
    </dgm:pt>
    <dgm:pt modelId="{87791851-6130-450D-97EE-147F77F589F1}" type="pres">
      <dgm:prSet presAssocID="{07C55709-FCDC-48E1-9015-391E9B51BD2B}" presName="Name0" presStyleCnt="0">
        <dgm:presLayoutVars>
          <dgm:dir/>
          <dgm:animLvl val="lvl"/>
          <dgm:resizeHandles val="exact"/>
        </dgm:presLayoutVars>
      </dgm:prSet>
      <dgm:spPr/>
    </dgm:pt>
    <dgm:pt modelId="{BA5E61AF-9034-4A32-85DD-E59E40D58C67}" type="pres">
      <dgm:prSet presAssocID="{26822E4A-A6F0-4986-95AC-5AB55C307C04}" presName="composite" presStyleCnt="0"/>
      <dgm:spPr/>
    </dgm:pt>
    <dgm:pt modelId="{89DC2C26-5187-4E4E-982A-D61007B06D8D}" type="pres">
      <dgm:prSet presAssocID="{26822E4A-A6F0-4986-95AC-5AB55C307C0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C34C21C3-3CFB-49B9-B76A-98234129CD11}" type="pres">
      <dgm:prSet presAssocID="{26822E4A-A6F0-4986-95AC-5AB55C307C04}" presName="desTx" presStyleLbl="alignAccFollowNode1" presStyleIdx="0" presStyleCnt="2">
        <dgm:presLayoutVars>
          <dgm:bulletEnabled val="1"/>
        </dgm:presLayoutVars>
      </dgm:prSet>
      <dgm:spPr/>
    </dgm:pt>
    <dgm:pt modelId="{E2C949D1-B2ED-48A3-9CE3-CCC4D6B4BF5C}" type="pres">
      <dgm:prSet presAssocID="{559E6289-AB9B-4335-B198-D70CDADC727E}" presName="space" presStyleCnt="0"/>
      <dgm:spPr/>
    </dgm:pt>
    <dgm:pt modelId="{450C71A3-9EB0-423F-A3AD-AEB73A41C6A2}" type="pres">
      <dgm:prSet presAssocID="{669F038E-3EFD-4C6F-947F-6B652B612D80}" presName="composite" presStyleCnt="0"/>
      <dgm:spPr/>
    </dgm:pt>
    <dgm:pt modelId="{29C74FF7-5AEE-4FE4-A56B-E9644F39A5F5}" type="pres">
      <dgm:prSet presAssocID="{669F038E-3EFD-4C6F-947F-6B652B612D8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3F1EE4A9-1188-4035-8451-10FC2FE5E540}" type="pres">
      <dgm:prSet presAssocID="{669F038E-3EFD-4C6F-947F-6B652B612D80}" presName="desTx" presStyleLbl="alignAccFollowNode1" presStyleIdx="1" presStyleCnt="2" custScaleX="100238">
        <dgm:presLayoutVars>
          <dgm:bulletEnabled val="1"/>
        </dgm:presLayoutVars>
      </dgm:prSet>
      <dgm:spPr/>
    </dgm:pt>
  </dgm:ptLst>
  <dgm:cxnLst>
    <dgm:cxn modelId="{C6DA0D5C-CBC7-4527-88D6-14D8043A7B89}" srcId="{07C55709-FCDC-48E1-9015-391E9B51BD2B}" destId="{669F038E-3EFD-4C6F-947F-6B652B612D80}" srcOrd="1" destOrd="0" parTransId="{E7D0A948-4CFC-4AD1-93AF-A0CB602A268E}" sibTransId="{063AC074-3A10-44B2-8E1E-DF3028F85E87}"/>
    <dgm:cxn modelId="{817D5145-56F0-4866-A1ED-3F5D3F4FB062}" srcId="{26822E4A-A6F0-4986-95AC-5AB55C307C04}" destId="{FF0A803E-A8B7-4C67-A02C-F3F8B8C0D8B7}" srcOrd="2" destOrd="0" parTransId="{82D0B646-9703-4F16-AAB3-9A13A3FD2EEA}" sibTransId="{9F51F0A0-2CDD-4268-A382-3D860CFFC748}"/>
    <dgm:cxn modelId="{45E79475-BC3E-4907-9972-3F7B5534CB7E}" type="presOf" srcId="{F967781B-A948-4367-91C6-22FFBE231C58}" destId="{3F1EE4A9-1188-4035-8451-10FC2FE5E540}" srcOrd="0" destOrd="0" presId="urn:microsoft.com/office/officeart/2005/8/layout/hList1"/>
    <dgm:cxn modelId="{94E4267D-BDB0-429E-93AA-43EFF184FB67}" type="presOf" srcId="{BA81EEBA-BC6E-4870-B9A3-E2B94707C81D}" destId="{C34C21C3-3CFB-49B9-B76A-98234129CD11}" srcOrd="0" destOrd="0" presId="urn:microsoft.com/office/officeart/2005/8/layout/hList1"/>
    <dgm:cxn modelId="{9B58B084-D2F7-4F8C-9C40-9B018353FD86}" srcId="{669F038E-3EFD-4C6F-947F-6B652B612D80}" destId="{F967781B-A948-4367-91C6-22FFBE231C58}" srcOrd="0" destOrd="0" parTransId="{848C2CEA-DDF3-4778-936C-F508EDEE0D20}" sibTransId="{17EBBC6F-1F7E-4F99-9147-F563E18E5F6E}"/>
    <dgm:cxn modelId="{8B619598-B26D-447D-85B8-28EF0EC305F1}" type="presOf" srcId="{7E273F0E-772A-4039-9CC6-45B184FACDD0}" destId="{C34C21C3-3CFB-49B9-B76A-98234129CD11}" srcOrd="0" destOrd="1" presId="urn:microsoft.com/office/officeart/2005/8/layout/hList1"/>
    <dgm:cxn modelId="{02147BAB-C5E0-41B7-989F-06EA71BEF2F0}" type="presOf" srcId="{FF0A803E-A8B7-4C67-A02C-F3F8B8C0D8B7}" destId="{C34C21C3-3CFB-49B9-B76A-98234129CD11}" srcOrd="0" destOrd="2" presId="urn:microsoft.com/office/officeart/2005/8/layout/hList1"/>
    <dgm:cxn modelId="{1757E3B2-A700-468F-A74B-AC6E67A41E90}" srcId="{26822E4A-A6F0-4986-95AC-5AB55C307C04}" destId="{BA81EEBA-BC6E-4870-B9A3-E2B94707C81D}" srcOrd="0" destOrd="0" parTransId="{8A57E8FC-FAA5-48F5-97F3-A8884BEAF330}" sibTransId="{855D6857-6798-4B61-8A88-6BD35CA2754E}"/>
    <dgm:cxn modelId="{9B880BB4-149D-4A11-A0F3-090988047CE7}" type="presOf" srcId="{07C55709-FCDC-48E1-9015-391E9B51BD2B}" destId="{87791851-6130-450D-97EE-147F77F589F1}" srcOrd="0" destOrd="0" presId="urn:microsoft.com/office/officeart/2005/8/layout/hList1"/>
    <dgm:cxn modelId="{4E0E63C3-2F4B-40C6-AF1E-816325758A4D}" type="presOf" srcId="{26822E4A-A6F0-4986-95AC-5AB55C307C04}" destId="{89DC2C26-5187-4E4E-982A-D61007B06D8D}" srcOrd="0" destOrd="0" presId="urn:microsoft.com/office/officeart/2005/8/layout/hList1"/>
    <dgm:cxn modelId="{DC071AC8-B200-4CA4-ADFC-D56BF4E8D12E}" type="presOf" srcId="{669F038E-3EFD-4C6F-947F-6B652B612D80}" destId="{29C74FF7-5AEE-4FE4-A56B-E9644F39A5F5}" srcOrd="0" destOrd="0" presId="urn:microsoft.com/office/officeart/2005/8/layout/hList1"/>
    <dgm:cxn modelId="{1C25E9F7-616A-4767-B316-C83AA9D49F44}" srcId="{07C55709-FCDC-48E1-9015-391E9B51BD2B}" destId="{26822E4A-A6F0-4986-95AC-5AB55C307C04}" srcOrd="0" destOrd="0" parTransId="{34DECE84-8FBC-4143-A46B-9F0637BBF1A3}" sibTransId="{559E6289-AB9B-4335-B198-D70CDADC727E}"/>
    <dgm:cxn modelId="{FCC644FC-35A4-481C-BFE7-BBBA277C9A3E}" srcId="{26822E4A-A6F0-4986-95AC-5AB55C307C04}" destId="{7E273F0E-772A-4039-9CC6-45B184FACDD0}" srcOrd="1" destOrd="0" parTransId="{D74A5062-864A-4F0C-B911-12B842B2E011}" sibTransId="{6E1E548A-8A50-41AE-8720-904EF01844CD}"/>
    <dgm:cxn modelId="{803781F2-13F6-4A0B-BFFE-614542E0A419}" type="presParOf" srcId="{87791851-6130-450D-97EE-147F77F589F1}" destId="{BA5E61AF-9034-4A32-85DD-E59E40D58C67}" srcOrd="0" destOrd="0" presId="urn:microsoft.com/office/officeart/2005/8/layout/hList1"/>
    <dgm:cxn modelId="{8F6F3A82-8084-45DA-AC7E-40DFE924AC97}" type="presParOf" srcId="{BA5E61AF-9034-4A32-85DD-E59E40D58C67}" destId="{89DC2C26-5187-4E4E-982A-D61007B06D8D}" srcOrd="0" destOrd="0" presId="urn:microsoft.com/office/officeart/2005/8/layout/hList1"/>
    <dgm:cxn modelId="{CF2F047C-4218-4317-A9A6-52B8EAA3030A}" type="presParOf" srcId="{BA5E61AF-9034-4A32-85DD-E59E40D58C67}" destId="{C34C21C3-3CFB-49B9-B76A-98234129CD11}" srcOrd="1" destOrd="0" presId="urn:microsoft.com/office/officeart/2005/8/layout/hList1"/>
    <dgm:cxn modelId="{0D679C2D-3775-46DB-BA3C-DB0B3E27FD7F}" type="presParOf" srcId="{87791851-6130-450D-97EE-147F77F589F1}" destId="{E2C949D1-B2ED-48A3-9CE3-CCC4D6B4BF5C}" srcOrd="1" destOrd="0" presId="urn:microsoft.com/office/officeart/2005/8/layout/hList1"/>
    <dgm:cxn modelId="{A17EEEDF-F8AE-4612-BC35-A4058C65E2CD}" type="presParOf" srcId="{87791851-6130-450D-97EE-147F77F589F1}" destId="{450C71A3-9EB0-423F-A3AD-AEB73A41C6A2}" srcOrd="2" destOrd="0" presId="urn:microsoft.com/office/officeart/2005/8/layout/hList1"/>
    <dgm:cxn modelId="{93171BF5-E674-43B4-9D58-4B76174F8247}" type="presParOf" srcId="{450C71A3-9EB0-423F-A3AD-AEB73A41C6A2}" destId="{29C74FF7-5AEE-4FE4-A56B-E9644F39A5F5}" srcOrd="0" destOrd="0" presId="urn:microsoft.com/office/officeart/2005/8/layout/hList1"/>
    <dgm:cxn modelId="{1C484840-3D79-4DFE-8A24-6AE760B7C253}" type="presParOf" srcId="{450C71A3-9EB0-423F-A3AD-AEB73A41C6A2}" destId="{3F1EE4A9-1188-4035-8451-10FC2FE5E54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DC2C26-5187-4E4E-982A-D61007B06D8D}">
      <dsp:nvSpPr>
        <dsp:cNvPr id="0" name=""/>
        <dsp:cNvSpPr/>
      </dsp:nvSpPr>
      <dsp:spPr>
        <a:xfrm>
          <a:off x="4188" y="463432"/>
          <a:ext cx="3946781" cy="15787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170688" rIns="298704" bIns="170688" numCol="1" spcCol="1270" anchor="ctr" anchorCtr="0">
          <a:noAutofit/>
        </a:bodyPr>
        <a:lstStyle/>
        <a:p>
          <a:pPr marL="0" lvl="0" indent="0" algn="ctr" defTabSz="18669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4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原本未編</a:t>
          </a:r>
          <a:endParaRPr lang="en-US" altLang="zh-TW" sz="4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18669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4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經費科目</a:t>
          </a:r>
        </a:p>
      </dsp:txBody>
      <dsp:txXfrm>
        <a:off x="4188" y="463432"/>
        <a:ext cx="3946781" cy="1578712"/>
      </dsp:txXfrm>
    </dsp:sp>
    <dsp:sp modelId="{C34C21C3-3CFB-49B9-B76A-98234129CD11}">
      <dsp:nvSpPr>
        <dsp:cNvPr id="0" name=""/>
        <dsp:cNvSpPr/>
      </dsp:nvSpPr>
      <dsp:spPr>
        <a:xfrm>
          <a:off x="4188" y="2042145"/>
          <a:ext cx="3946781" cy="377712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248920" bIns="280035" numCol="1" spcCol="1270" anchor="t" anchorCtr="0">
          <a:noAutofit/>
        </a:bodyPr>
        <a:lstStyle/>
        <a:p>
          <a:pPr marL="285750" lvl="1" indent="-285750" algn="l" defTabSz="1555750">
            <a:lnSpc>
              <a:spcPct val="7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35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實際已經花用</a:t>
          </a:r>
        </a:p>
        <a:p>
          <a:pPr marL="285750" lvl="1" indent="-285750" algn="l" defTabSz="1555750">
            <a:lnSpc>
              <a:spcPct val="70000"/>
            </a:lnSpc>
            <a:spcBef>
              <a:spcPct val="0"/>
            </a:spcBef>
            <a:spcAft>
              <a:spcPts val="0"/>
            </a:spcAft>
            <a:buChar char="•"/>
          </a:pPr>
          <a:endParaRPr lang="zh-TW" altLang="en-US" sz="35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85750" lvl="1" indent="-285750" algn="l" defTabSz="1555750">
            <a:lnSpc>
              <a:spcPct val="7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35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因應下半年度或近期已經要動支，調整「經費數額」及新增「科目」</a:t>
          </a:r>
        </a:p>
      </dsp:txBody>
      <dsp:txXfrm>
        <a:off x="4188" y="2042145"/>
        <a:ext cx="3946781" cy="3777120"/>
      </dsp:txXfrm>
    </dsp:sp>
    <dsp:sp modelId="{29C74FF7-5AEE-4FE4-A56B-E9644F39A5F5}">
      <dsp:nvSpPr>
        <dsp:cNvPr id="0" name=""/>
        <dsp:cNvSpPr/>
      </dsp:nvSpPr>
      <dsp:spPr>
        <a:xfrm>
          <a:off x="4508216" y="463432"/>
          <a:ext cx="3946781" cy="1578712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170688" rIns="298704" bIns="170688" numCol="1" spcCol="1270" anchor="ctr" anchorCtr="0">
          <a:noAutofit/>
        </a:bodyPr>
        <a:lstStyle/>
        <a:p>
          <a:pPr marL="0" lvl="0" indent="0" algn="ctr" defTabSz="18669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4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原本已編列</a:t>
          </a:r>
          <a:endParaRPr lang="en-US" altLang="zh-TW" sz="4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18669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4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經費科目</a:t>
          </a:r>
        </a:p>
      </dsp:txBody>
      <dsp:txXfrm>
        <a:off x="4508216" y="463432"/>
        <a:ext cx="3946781" cy="1578712"/>
      </dsp:txXfrm>
    </dsp:sp>
    <dsp:sp modelId="{3F1EE4A9-1188-4035-8451-10FC2FE5E540}">
      <dsp:nvSpPr>
        <dsp:cNvPr id="0" name=""/>
        <dsp:cNvSpPr/>
      </dsp:nvSpPr>
      <dsp:spPr>
        <a:xfrm>
          <a:off x="4503519" y="2042145"/>
          <a:ext cx="3956174" cy="377712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248920" bIns="280035" numCol="1" spcCol="1270" anchor="t" anchorCtr="0">
          <a:noAutofit/>
        </a:bodyPr>
        <a:lstStyle/>
        <a:p>
          <a:pPr marL="285750" lvl="1" indent="-285750" algn="l" defTabSz="1555750">
            <a:lnSpc>
              <a:spcPct val="7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35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但實支超過原本編列經費數額</a:t>
          </a:r>
        </a:p>
      </dsp:txBody>
      <dsp:txXfrm>
        <a:off x="4503519" y="2042145"/>
        <a:ext cx="3956174" cy="3777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8C4CD-020B-4EB0-86F4-B2FD47CBF1B7}" type="datetimeFigureOut">
              <a:rPr lang="zh-TW" altLang="en-US" smtClean="0"/>
              <a:t>2024/8/19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ADA5A-ADBA-4D3D-BC8A-EE684734D5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4083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提醒大家記得在時程內編好盡快送出，不要壓在最後一日送出，這樣才不會影響中心審核經費科目時程</a:t>
            </a:r>
            <a:endParaRPr lang="en-US" altLang="zh-TW" dirty="0"/>
          </a:p>
          <a:p>
            <a:r>
              <a:rPr lang="zh-TW" altLang="en-US" dirty="0"/>
              <a:t>越早送出有問題越早討論並且越快確認喔</a:t>
            </a:r>
            <a:r>
              <a:rPr lang="en-US" altLang="zh-TW" dirty="0"/>
              <a:t>!!!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87E76-F06C-40E8-9ABF-8FF3F3BDF88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1052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DDE80-300B-4FFA-ABDE-55578C463CAF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DDE80-300B-4FFA-ABDE-55578C463CAF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DDE80-300B-4FFA-ABDE-55578C463CAF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DDE80-300B-4FFA-ABDE-55578C463CAF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5093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DDE80-300B-4FFA-ABDE-55578C463CAF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8395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DDE80-300B-4FFA-ABDE-55578C463CAF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9196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DDE80-300B-4FFA-ABDE-55578C463CAF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4245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提醒大家記得在時程內編好盡快送出，不要壓在最後一日送出，這樣才不會影響中心審核經費科目時程</a:t>
            </a:r>
            <a:endParaRPr lang="en-US" altLang="zh-TW" dirty="0"/>
          </a:p>
          <a:p>
            <a:r>
              <a:rPr lang="zh-TW" altLang="en-US" dirty="0"/>
              <a:t>越早送出有問題越早討論並且越快確認喔</a:t>
            </a:r>
            <a:r>
              <a:rPr lang="en-US" altLang="zh-TW" dirty="0"/>
              <a:t>!!!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87E76-F06C-40E8-9ABF-8FF3F3BDF881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3880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DDE1-C1E5-FD42-A8CF-FB663BFC88AD}" type="datetimeFigureOut">
              <a:rPr kumimoji="1" lang="zh-TW" altLang="en-US" smtClean="0"/>
              <a:t>2024/8/19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8D2C-B007-F24F-A9AE-2A438F80765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8128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DDE1-C1E5-FD42-A8CF-FB663BFC88AD}" type="datetimeFigureOut">
              <a:rPr kumimoji="1" lang="zh-TW" altLang="en-US" smtClean="0"/>
              <a:t>2024/8/19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8D2C-B007-F24F-A9AE-2A438F80765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22077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DDE1-C1E5-FD42-A8CF-FB663BFC88AD}" type="datetimeFigureOut">
              <a:rPr kumimoji="1" lang="zh-TW" altLang="en-US" smtClean="0"/>
              <a:t>2024/8/19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8D2C-B007-F24F-A9AE-2A438F80765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59973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DDE1-C1E5-FD42-A8CF-FB663BFC88AD}" type="datetimeFigureOut">
              <a:rPr kumimoji="1" lang="zh-TW" altLang="en-US" smtClean="0"/>
              <a:t>2024/8/19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8D2C-B007-F24F-A9AE-2A438F80765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96881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DDE1-C1E5-FD42-A8CF-FB663BFC88AD}" type="datetimeFigureOut">
              <a:rPr kumimoji="1" lang="zh-TW" altLang="en-US" smtClean="0"/>
              <a:t>2024/8/19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8D2C-B007-F24F-A9AE-2A438F80765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9369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DDE1-C1E5-FD42-A8CF-FB663BFC88AD}" type="datetimeFigureOut">
              <a:rPr kumimoji="1" lang="zh-TW" altLang="en-US" smtClean="0"/>
              <a:t>2024/8/19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8D2C-B007-F24F-A9AE-2A438F80765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45083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DDE1-C1E5-FD42-A8CF-FB663BFC88AD}" type="datetimeFigureOut">
              <a:rPr kumimoji="1" lang="zh-TW" altLang="en-US" smtClean="0"/>
              <a:t>2024/8/19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8D2C-B007-F24F-A9AE-2A438F80765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76963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DDE1-C1E5-FD42-A8CF-FB663BFC88AD}" type="datetimeFigureOut">
              <a:rPr kumimoji="1" lang="zh-TW" altLang="en-US" smtClean="0"/>
              <a:t>2024/8/19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8D2C-B007-F24F-A9AE-2A438F80765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59541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DDE1-C1E5-FD42-A8CF-FB663BFC88AD}" type="datetimeFigureOut">
              <a:rPr kumimoji="1" lang="zh-TW" altLang="en-US" smtClean="0"/>
              <a:t>2024/8/19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8D2C-B007-F24F-A9AE-2A438F80765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29131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DDE1-C1E5-FD42-A8CF-FB663BFC88AD}" type="datetimeFigureOut">
              <a:rPr kumimoji="1" lang="zh-TW" altLang="en-US" smtClean="0"/>
              <a:t>2024/8/19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8D2C-B007-F24F-A9AE-2A438F80765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8152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DDE1-C1E5-FD42-A8CF-FB663BFC88AD}" type="datetimeFigureOut">
              <a:rPr kumimoji="1" lang="zh-TW" altLang="en-US" smtClean="0"/>
              <a:t>2024/8/19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8D2C-B007-F24F-A9AE-2A438F80765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16114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6DDE1-C1E5-FD42-A8CF-FB663BFC88AD}" type="datetimeFigureOut">
              <a:rPr kumimoji="1" lang="zh-TW" altLang="en-US" smtClean="0"/>
              <a:t>2024/8/19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E8D2C-B007-F24F-A9AE-2A438F80765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3001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tmp"/><Relationship Id="rId5" Type="http://schemas.openxmlformats.org/officeDocument/2006/relationships/image" Target="../media/image16.tmp"/><Relationship Id="rId4" Type="http://schemas.openxmlformats.org/officeDocument/2006/relationships/image" Target="../media/image15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6AA79F3E-8AE5-446E-880B-4F473F158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74" y="2262350"/>
            <a:ext cx="9769051" cy="176724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年度高教深耕暨基本補助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b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教卓平臺</a:t>
            </a:r>
            <a:r>
              <a:rPr lang="zh-TW" altLang="en-US" sz="4000" b="1" dirty="0">
                <a:solidFill>
                  <a:srgbClr val="008F8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經費微調操作說明會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A7A434A-1410-4ED3-BFBB-4B330A72D0D9}"/>
              </a:ext>
            </a:extLst>
          </p:cNvPr>
          <p:cNvSpPr txBox="1"/>
          <p:nvPr/>
        </p:nvSpPr>
        <p:spPr>
          <a:xfrm>
            <a:off x="1957613" y="4335129"/>
            <a:ext cx="59907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spcBef>
                <a:spcPct val="20000"/>
              </a:spcBef>
              <a:defRPr/>
            </a:pPr>
            <a:r>
              <a:rPr lang="zh-TW" altLang="en-US" sz="2800" b="1" u="sng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經費微調期：</a:t>
            </a:r>
            <a:r>
              <a:rPr lang="en-US" altLang="zh-TW" sz="2800" b="1" u="sng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113.08.19~09.02</a:t>
            </a:r>
            <a:endParaRPr lang="zh-TW" altLang="en-US" sz="2800" b="1" u="sng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61136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2"/>
          <p:cNvSpPr txBox="1">
            <a:spLocks/>
          </p:cNvSpPr>
          <p:nvPr/>
        </p:nvSpPr>
        <p:spPr>
          <a:xfrm>
            <a:off x="885675" y="2344373"/>
            <a:ext cx="8424936" cy="4680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1463" indent="-271463">
              <a:spcBef>
                <a:spcPct val="20000"/>
              </a:spcBef>
              <a:defRPr/>
            </a:pPr>
            <a:r>
              <a:rPr lang="en-US" altLang="zh-TW" sz="3000" b="1" dirty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如為</a:t>
            </a:r>
            <a:r>
              <a:rPr lang="zh-TW" altLang="en-US" sz="3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多個方案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進行金額流入</a:t>
            </a:r>
            <a:r>
              <a:rPr lang="en-US" altLang="zh-TW" sz="3000" b="1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流出，請務必於申請經費調整前，</a:t>
            </a:r>
            <a:r>
              <a:rPr lang="zh-TW" altLang="en-US" sz="3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先確定好各方案流入</a:t>
            </a:r>
            <a:r>
              <a:rPr lang="en-US" altLang="zh-TW" sz="3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3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流出金額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000" b="1" dirty="0">
              <a:latin typeface="微軟正黑體" pitchFamily="34" charset="-120"/>
              <a:ea typeface="微軟正黑體" pitchFamily="34" charset="-120"/>
            </a:endParaRPr>
          </a:p>
          <a:p>
            <a:pPr marL="271463" indent="-271463" defTabSz="914400">
              <a:spcBef>
                <a:spcPct val="20000"/>
              </a:spcBef>
              <a:defRPr/>
            </a:pP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   </a:t>
            </a:r>
            <a:endParaRPr lang="en-US" altLang="zh-TW" sz="3000" dirty="0">
              <a:latin typeface="微軟正黑體" pitchFamily="34" charset="-120"/>
              <a:ea typeface="微軟正黑體" pitchFamily="34" charset="-120"/>
            </a:endParaRPr>
          </a:p>
          <a:p>
            <a:pPr marL="271463" indent="-271463" defTabSz="914400">
              <a:spcBef>
                <a:spcPct val="20000"/>
              </a:spcBef>
              <a:defRPr/>
            </a:pPr>
            <a:r>
              <a:rPr lang="zh-TW" alt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sz="3000" b="1" u="sng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可利用系統列印方式，先列印各方案的經費使用情形。</a:t>
            </a:r>
            <a:endParaRPr lang="en-US" altLang="zh-TW" sz="3000" b="1" u="sng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71463" indent="-271463" defTabSz="914400">
              <a:spcBef>
                <a:spcPct val="20000"/>
              </a:spcBef>
              <a:defRPr/>
            </a:pP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CD79A95-4D9C-4F67-8E4A-F414E473E23C}"/>
              </a:ext>
            </a:extLst>
          </p:cNvPr>
          <p:cNvSpPr txBox="1"/>
          <p:nvPr/>
        </p:nvSpPr>
        <p:spPr>
          <a:xfrm>
            <a:off x="697834" y="1097339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en-US" altLang="zh-TW" sz="4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4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不同方案間的經費微調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2"/>
          <p:cNvSpPr txBox="1">
            <a:spLocks/>
          </p:cNvSpPr>
          <p:nvPr/>
        </p:nvSpPr>
        <p:spPr>
          <a:xfrm>
            <a:off x="638651" y="376272"/>
            <a:ext cx="8424936" cy="10459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1463" indent="-271463" defTabSz="914400">
              <a:spcBef>
                <a:spcPct val="20000"/>
              </a:spcBef>
              <a:defRPr/>
            </a:pPr>
            <a:r>
              <a:rPr lang="en-US" altLang="zh-TW" sz="3000" b="1" dirty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如確定好</a:t>
            </a:r>
            <a:r>
              <a:rPr lang="zh-TW" altLang="en-US" sz="3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行動方案之間流入</a:t>
            </a:r>
            <a:r>
              <a:rPr lang="en-US" altLang="zh-TW" sz="3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3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流出金額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，請記得方案</a:t>
            </a:r>
            <a:r>
              <a:rPr lang="zh-TW" altLang="en-US" sz="3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都要進行微調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000" b="1" dirty="0">
              <a:latin typeface="微軟正黑體" pitchFamily="34" charset="-120"/>
              <a:ea typeface="微軟正黑體" pitchFamily="34" charset="-120"/>
            </a:endParaRPr>
          </a:p>
          <a:p>
            <a:pPr marL="271463" indent="-271463" defTabSz="914400">
              <a:spcBef>
                <a:spcPct val="20000"/>
              </a:spcBef>
              <a:defRPr/>
            </a:pPr>
            <a:endParaRPr lang="zh-TW" altLang="en-US" sz="3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副標題 2">
            <a:extLst>
              <a:ext uri="{FF2B5EF4-FFF2-40B4-BE49-F238E27FC236}">
                <a16:creationId xmlns:a16="http://schemas.microsoft.com/office/drawing/2014/main" id="{583779B5-0007-461C-A8B6-57F9493E78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1978" y="1571152"/>
            <a:ext cx="7730723" cy="1575080"/>
          </a:xfrm>
        </p:spPr>
        <p:txBody>
          <a:bodyPr>
            <a:noAutofit/>
          </a:bodyPr>
          <a:lstStyle/>
          <a:p>
            <a:pPr algn="l"/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如：方案</a:t>
            </a:r>
            <a:r>
              <a:rPr lang="en-US" altLang="zh-TW" sz="2200" dirty="0">
                <a:latin typeface="微軟正黑體" pitchFamily="34" charset="-120"/>
                <a:ea typeface="微軟正黑體" pitchFamily="34" charset="-120"/>
              </a:rPr>
              <a:t>A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預計從印刷費流出</a:t>
            </a:r>
            <a:r>
              <a:rPr lang="en-US" altLang="zh-TW" sz="2200" dirty="0">
                <a:latin typeface="微軟正黑體" pitchFamily="34" charset="-120"/>
                <a:ea typeface="微軟正黑體" pitchFamily="34" charset="-120"/>
              </a:rPr>
              <a:t>1456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元，至方案</a:t>
            </a:r>
            <a:r>
              <a:rPr lang="en-US" altLang="zh-TW" sz="2200" dirty="0">
                <a:latin typeface="微軟正黑體" pitchFamily="34" charset="-120"/>
                <a:ea typeface="微軟正黑體" pitchFamily="34" charset="-120"/>
              </a:rPr>
              <a:t>B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印刷費。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71EC1B1-74AC-48C3-83CD-45B7CDD2DD33}"/>
              </a:ext>
            </a:extLst>
          </p:cNvPr>
          <p:cNvSpPr txBox="1"/>
          <p:nvPr/>
        </p:nvSpPr>
        <p:spPr>
          <a:xfrm>
            <a:off x="622959" y="4316368"/>
            <a:ext cx="52094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行動方案</a:t>
            </a:r>
            <a:r>
              <a:rPr lang="en-US" altLang="zh-TW" sz="1800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B</a:t>
            </a:r>
            <a:r>
              <a:rPr lang="zh-TW" altLang="en-US" sz="1800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800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(19256)</a:t>
            </a:r>
            <a:endParaRPr lang="zh-TW" altLang="en-US" dirty="0">
              <a:highlight>
                <a:srgbClr val="FFFF00"/>
              </a:highlight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BF925092-0562-447A-81EF-89C782280045}"/>
              </a:ext>
            </a:extLst>
          </p:cNvPr>
          <p:cNvSpPr txBox="1"/>
          <p:nvPr/>
        </p:nvSpPr>
        <p:spPr>
          <a:xfrm>
            <a:off x="606789" y="2536887"/>
            <a:ext cx="55905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行動</a:t>
            </a:r>
            <a:r>
              <a:rPr lang="zh-TW" altLang="en-US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方案</a:t>
            </a:r>
            <a:r>
              <a:rPr lang="en-US" altLang="zh-TW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A</a:t>
            </a:r>
            <a:r>
              <a:rPr lang="zh-TW" altLang="en-US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(1</a:t>
            </a:r>
            <a:r>
              <a:rPr lang="en-US" altLang="zh-TW" b="0" i="0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>8854)</a:t>
            </a:r>
            <a:endParaRPr lang="zh-TW" altLang="en-US" dirty="0">
              <a:highlight>
                <a:srgbClr val="FFFF00"/>
              </a:highlight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2A469C06-312D-421B-8EBB-E63CB30F20A0}"/>
              </a:ext>
            </a:extLst>
          </p:cNvPr>
          <p:cNvGrpSpPr/>
          <p:nvPr/>
        </p:nvGrpSpPr>
        <p:grpSpPr>
          <a:xfrm>
            <a:off x="540824" y="4659752"/>
            <a:ext cx="8988622" cy="997208"/>
            <a:chOff x="721843" y="4219567"/>
            <a:chExt cx="8607214" cy="954894"/>
          </a:xfrm>
        </p:grpSpPr>
        <p:grpSp>
          <p:nvGrpSpPr>
            <p:cNvPr id="12" name="群組 11">
              <a:extLst>
                <a:ext uri="{FF2B5EF4-FFF2-40B4-BE49-F238E27FC236}">
                  <a16:creationId xmlns:a16="http://schemas.microsoft.com/office/drawing/2014/main" id="{F1E13915-0B79-4D68-9EE1-05087401A47C}"/>
                </a:ext>
              </a:extLst>
            </p:cNvPr>
            <p:cNvGrpSpPr/>
            <p:nvPr/>
          </p:nvGrpSpPr>
          <p:grpSpPr>
            <a:xfrm>
              <a:off x="721843" y="4219567"/>
              <a:ext cx="8607214" cy="954894"/>
              <a:chOff x="149585" y="3834576"/>
              <a:chExt cx="7114000" cy="789235"/>
            </a:xfrm>
          </p:grpSpPr>
          <p:pic>
            <p:nvPicPr>
              <p:cNvPr id="10" name="圖片 9">
                <a:extLst>
                  <a:ext uri="{FF2B5EF4-FFF2-40B4-BE49-F238E27FC236}">
                    <a16:creationId xmlns:a16="http://schemas.microsoft.com/office/drawing/2014/main" id="{B9D986CC-EA77-4B09-8A10-D0D5B502E7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49585" y="3834576"/>
                <a:ext cx="7114000" cy="789235"/>
              </a:xfrm>
              <a:prstGeom prst="rect">
                <a:avLst/>
              </a:prstGeom>
            </p:spPr>
          </p:pic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70B7A083-2DE2-4177-8150-DA62FA77D611}"/>
                  </a:ext>
                </a:extLst>
              </p:cNvPr>
              <p:cNvSpPr txBox="1"/>
              <p:nvPr/>
            </p:nvSpPr>
            <p:spPr>
              <a:xfrm>
                <a:off x="6437122" y="4141785"/>
                <a:ext cx="711200" cy="241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TW" altLang="en-US" sz="1300" b="1" dirty="0">
                    <a:solidFill>
                      <a:srgbClr val="FF0000"/>
                    </a:solidFill>
                    <a:latin typeface="微軟正黑體" pitchFamily="34" charset="-120"/>
                    <a:ea typeface="微軟正黑體" pitchFamily="34" charset="-120"/>
                  </a:rPr>
                  <a:t>印刷費</a:t>
                </a:r>
                <a:endParaRPr lang="zh-TW" altLang="en-US" sz="13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960D4162-CB59-47CF-80E4-49834C2E9915}"/>
                </a:ext>
              </a:extLst>
            </p:cNvPr>
            <p:cNvSpPr txBox="1"/>
            <p:nvPr/>
          </p:nvSpPr>
          <p:spPr>
            <a:xfrm>
              <a:off x="7389670" y="4602593"/>
              <a:ext cx="1735361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zh-TW" altLang="en-US" sz="13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由</a:t>
              </a:r>
              <a:r>
                <a:rPr lang="en-US" altLang="zh-TW" sz="13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18854</a:t>
              </a:r>
              <a:r>
                <a:rPr lang="zh-TW" altLang="en-US" sz="13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印刷費流入</a:t>
              </a:r>
              <a:r>
                <a:rPr lang="en-US" altLang="zh-TW" sz="13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1456</a:t>
              </a:r>
              <a:r>
                <a:rPr lang="zh-TW" altLang="en-US" sz="13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元</a:t>
              </a:r>
              <a:endParaRPr lang="zh-TW" altLang="en-US" sz="13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412509DD-E863-4713-A9C6-2195F3423C2F}"/>
              </a:ext>
            </a:extLst>
          </p:cNvPr>
          <p:cNvGrpSpPr/>
          <p:nvPr/>
        </p:nvGrpSpPr>
        <p:grpSpPr>
          <a:xfrm>
            <a:off x="542964" y="2946500"/>
            <a:ext cx="8938217" cy="964999"/>
            <a:chOff x="721844" y="2504948"/>
            <a:chExt cx="8558948" cy="924052"/>
          </a:xfrm>
        </p:grpSpPr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01C5921D-9553-46C5-8FF3-6679BE94C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1844" y="2504948"/>
              <a:ext cx="8558948" cy="924052"/>
            </a:xfrm>
            <a:prstGeom prst="rect">
              <a:avLst/>
            </a:prstGeom>
          </p:spPr>
        </p:pic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1EDBB027-3080-46EA-84F7-00955D8C3D24}"/>
                </a:ext>
              </a:extLst>
            </p:cNvPr>
            <p:cNvSpPr txBox="1"/>
            <p:nvPr/>
          </p:nvSpPr>
          <p:spPr>
            <a:xfrm>
              <a:off x="7320136" y="2849870"/>
              <a:ext cx="1735361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zh-TW" altLang="en-US" sz="13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流出</a:t>
              </a:r>
              <a:r>
                <a:rPr lang="en-US" altLang="zh-TW" sz="13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1456</a:t>
              </a:r>
              <a:r>
                <a:rPr lang="zh-TW" altLang="en-US" sz="13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元至</a:t>
              </a:r>
              <a:r>
                <a:rPr lang="en-US" altLang="zh-TW" sz="13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19256</a:t>
              </a:r>
              <a:r>
                <a:rPr lang="zh-TW" altLang="en-US" sz="13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印刷費</a:t>
              </a:r>
              <a:endParaRPr lang="zh-TW" altLang="en-US" sz="13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20A8173D-70E5-40DD-86B8-189A70B47AFB}"/>
              </a:ext>
            </a:extLst>
          </p:cNvPr>
          <p:cNvSpPr txBox="1"/>
          <p:nvPr/>
        </p:nvSpPr>
        <p:spPr>
          <a:xfrm>
            <a:off x="540824" y="6000344"/>
            <a:ext cx="66209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高教與基補一不同經費來源不可相互流用</a:t>
            </a:r>
            <a:r>
              <a:rPr lang="en-US" altLang="zh-TW" sz="24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!!</a:t>
            </a:r>
            <a:endParaRPr lang="zh-TW" altLang="en-US" sz="2400" b="1" dirty="0">
              <a:solidFill>
                <a:srgbClr val="FF0000"/>
              </a:solidFill>
              <a:highlight>
                <a:srgbClr val="FFFF00"/>
              </a:highligh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2631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45E94EAB-6677-4A77-9EB2-6F4DA1608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" y="1484784"/>
            <a:ext cx="8486775" cy="4514850"/>
          </a:xfrm>
          <a:prstGeom prst="rect">
            <a:avLst/>
          </a:prstGeom>
        </p:spPr>
      </p:pic>
      <p:sp>
        <p:nvSpPr>
          <p:cNvPr id="5" name="副標題 2"/>
          <p:cNvSpPr txBox="1">
            <a:spLocks/>
          </p:cNvSpPr>
          <p:nvPr/>
        </p:nvSpPr>
        <p:spPr>
          <a:xfrm>
            <a:off x="709611" y="332656"/>
            <a:ext cx="8486774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1463" indent="-271463" defTabSz="914400">
              <a:spcBef>
                <a:spcPct val="20000"/>
              </a:spcBef>
              <a:defRPr/>
            </a:pPr>
            <a:r>
              <a:rPr lang="en-US" altLang="zh-TW" sz="3000" b="1" dirty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如微調經費時，有不同行動方案流入</a:t>
            </a:r>
            <a:r>
              <a:rPr lang="en-US" altLang="zh-TW" sz="3000" b="1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流出，可使用「</a:t>
            </a:r>
            <a:r>
              <a:rPr lang="en-US" altLang="zh-TW" sz="3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+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」功能來做相關紀錄。</a:t>
            </a:r>
            <a:endParaRPr lang="en-US" altLang="zh-TW" sz="3000" b="1" dirty="0">
              <a:latin typeface="微軟正黑體" pitchFamily="34" charset="-120"/>
              <a:ea typeface="微軟正黑體" pitchFamily="34" charset="-120"/>
            </a:endParaRPr>
          </a:p>
          <a:p>
            <a:pPr marL="271463" indent="-271463" defTabSz="914400">
              <a:spcBef>
                <a:spcPct val="20000"/>
              </a:spcBef>
              <a:defRPr/>
            </a:pP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689303" y="4894337"/>
            <a:ext cx="288032" cy="28803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2">
            <a:extLst>
              <a:ext uri="{FF2B5EF4-FFF2-40B4-BE49-F238E27FC236}">
                <a16:creationId xmlns:a16="http://schemas.microsoft.com/office/drawing/2014/main" id="{633FD6D9-19BC-42F6-829D-ABA0FA171212}"/>
              </a:ext>
            </a:extLst>
          </p:cNvPr>
          <p:cNvSpPr txBox="1">
            <a:spLocks/>
          </p:cNvSpPr>
          <p:nvPr/>
        </p:nvSpPr>
        <p:spPr>
          <a:xfrm>
            <a:off x="607977" y="940919"/>
            <a:ext cx="828092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1463" indent="-271463">
              <a:spcBef>
                <a:spcPct val="20000"/>
              </a:spcBef>
            </a:pPr>
            <a:r>
              <a:rPr lang="en-US" altLang="zh-TW" sz="3000" b="1" dirty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如經費調整為同一行動方案的多筆流入</a:t>
            </a:r>
            <a:r>
              <a:rPr lang="en-US" altLang="zh-TW" sz="3000" b="1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流出，請於異動說明欄填寫欲流入出科目及金額。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A3F8063-2BEC-4D26-A32B-55BACA0B87BF}"/>
              </a:ext>
            </a:extLst>
          </p:cNvPr>
          <p:cNvSpPr txBox="1"/>
          <p:nvPr/>
        </p:nvSpPr>
        <p:spPr>
          <a:xfrm>
            <a:off x="607977" y="153200"/>
            <a:ext cx="7153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en-US" altLang="zh-TW" sz="4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4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同一個方案內的經費微調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D4976357-5A7E-4D38-8684-7276A32A2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523" y="1884849"/>
            <a:ext cx="7953375" cy="477202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290DF28-88D3-4317-8CE6-EEAD8D6836C1}"/>
              </a:ext>
            </a:extLst>
          </p:cNvPr>
          <p:cNvSpPr/>
          <p:nvPr/>
        </p:nvSpPr>
        <p:spPr>
          <a:xfrm>
            <a:off x="6096000" y="6157705"/>
            <a:ext cx="1750594" cy="529696"/>
          </a:xfrm>
          <a:prstGeom prst="rect">
            <a:avLst/>
          </a:prstGeom>
          <a:noFill/>
          <a:ln w="57150">
            <a:solidFill>
              <a:srgbClr val="21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2">
            <a:extLst>
              <a:ext uri="{FF2B5EF4-FFF2-40B4-BE49-F238E27FC236}">
                <a16:creationId xmlns:a16="http://schemas.microsoft.com/office/drawing/2014/main" id="{D22D3432-4F68-4327-9B77-A786B6EFBC6F}"/>
              </a:ext>
            </a:extLst>
          </p:cNvPr>
          <p:cNvSpPr txBox="1">
            <a:spLocks/>
          </p:cNvSpPr>
          <p:nvPr/>
        </p:nvSpPr>
        <p:spPr>
          <a:xfrm>
            <a:off x="7912001" y="6187963"/>
            <a:ext cx="1750594" cy="5296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1463" indent="-271463">
              <a:spcBef>
                <a:spcPct val="20000"/>
              </a:spcBef>
            </a:pPr>
            <a:r>
              <a:rPr lang="zh-TW" altLang="en-US" sz="3000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金額相同</a:t>
            </a:r>
          </a:p>
        </p:txBody>
      </p:sp>
    </p:spTree>
    <p:extLst>
      <p:ext uri="{BB962C8B-B14F-4D97-AF65-F5344CB8AC3E}">
        <p14:creationId xmlns:p14="http://schemas.microsoft.com/office/powerpoint/2010/main" val="2833193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未命名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8911" y="3212976"/>
            <a:ext cx="7895093" cy="1224136"/>
          </a:xfrm>
          <a:prstGeom prst="rect">
            <a:avLst/>
          </a:prstGeom>
        </p:spPr>
      </p:pic>
      <p:sp>
        <p:nvSpPr>
          <p:cNvPr id="5" name="副標題 2"/>
          <p:cNvSpPr txBox="1">
            <a:spLocks/>
          </p:cNvSpPr>
          <p:nvPr/>
        </p:nvSpPr>
        <p:spPr>
          <a:xfrm>
            <a:off x="848544" y="1484784"/>
            <a:ext cx="8352928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1463" indent="-271463" defTabSz="914400">
              <a:spcBef>
                <a:spcPct val="20000"/>
              </a:spcBef>
              <a:defRPr/>
            </a:pPr>
            <a:r>
              <a:rPr lang="en-US" altLang="zh-TW" sz="3000" b="1" dirty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本次微調系統有「</a:t>
            </a:r>
            <a:r>
              <a:rPr lang="zh-TW" altLang="en-US" sz="30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暫存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」，確定沒有需要修改，再選擇送出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257256" y="4149080"/>
            <a:ext cx="792088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8134052" y="4149079"/>
            <a:ext cx="792088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0C58F90-346B-4E72-98FC-11EAD161C7D6}"/>
              </a:ext>
            </a:extLst>
          </p:cNvPr>
          <p:cNvSpPr txBox="1"/>
          <p:nvPr/>
        </p:nvSpPr>
        <p:spPr>
          <a:xfrm>
            <a:off x="632520" y="266745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三</a:t>
            </a:r>
            <a:r>
              <a:rPr lang="en-US" altLang="zh-TW" sz="4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4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其他注意事項</a:t>
            </a:r>
            <a:endParaRPr lang="en-US" altLang="zh-TW" sz="40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2"/>
          <p:cNvSpPr txBox="1">
            <a:spLocks/>
          </p:cNvSpPr>
          <p:nvPr/>
        </p:nvSpPr>
        <p:spPr>
          <a:xfrm>
            <a:off x="636984" y="471910"/>
            <a:ext cx="8202216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1463" indent="-271463" defTabSz="914400">
              <a:spcBef>
                <a:spcPct val="20000"/>
              </a:spcBef>
              <a:defRPr/>
            </a:pPr>
            <a:r>
              <a:rPr lang="en-US" altLang="zh-TW" sz="3000" b="1" dirty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經費微調時，如經費科目為</a:t>
            </a:r>
            <a:r>
              <a:rPr lang="zh-TW" altLang="en-US" sz="3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原計畫未編列科目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，可於本次申請時，</a:t>
            </a:r>
            <a:r>
              <a:rPr lang="zh-TW" altLang="en-US" sz="3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新增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相關使用科目。</a:t>
            </a:r>
            <a:endParaRPr lang="en-US" altLang="zh-TW" sz="3000" b="1" dirty="0">
              <a:latin typeface="微軟正黑體" pitchFamily="34" charset="-120"/>
              <a:ea typeface="微軟正黑體" pitchFamily="34" charset="-120"/>
            </a:endParaRPr>
          </a:p>
          <a:p>
            <a:pPr marL="271463" indent="-271463" defTabSz="914400">
              <a:spcBef>
                <a:spcPct val="20000"/>
              </a:spcBef>
              <a:defRPr/>
            </a:pP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圖片 6" descr="未命名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2600" y="1647577"/>
            <a:ext cx="7056784" cy="356284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280592" y="2007616"/>
            <a:ext cx="720080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488504" y="2151632"/>
            <a:ext cx="899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先點選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+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號</a:t>
            </a:r>
          </a:p>
        </p:txBody>
      </p:sp>
      <p:sp>
        <p:nvSpPr>
          <p:cNvPr id="10" name="矩形 9"/>
          <p:cNvSpPr/>
          <p:nvPr/>
        </p:nvSpPr>
        <p:spPr>
          <a:xfrm>
            <a:off x="1784648" y="3519784"/>
            <a:ext cx="936104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1352600" y="4167857"/>
            <a:ext cx="2088232" cy="27699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下拉選擇所需科目或選其他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636984" y="5838460"/>
            <a:ext cx="863649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3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註：如不確定科目是否符合核銷規定，請先洽 院專員、教卓專員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7B20B322-B0B3-384F-8C0F-040301CCE5B0}"/>
              </a:ext>
            </a:extLst>
          </p:cNvPr>
          <p:cNvSpPr txBox="1"/>
          <p:nvPr/>
        </p:nvSpPr>
        <p:spPr>
          <a:xfrm>
            <a:off x="4141919" y="2716642"/>
            <a:ext cx="16221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8800" b="0" i="0" u="none" strike="noStrike" kern="1200" cap="none" spc="0" normalizeH="0" baseline="0" noProof="0" dirty="0">
                <a:ln>
                  <a:noFill/>
                </a:ln>
                <a:solidFill>
                  <a:srgbClr val="008F8F"/>
                </a:solidFill>
                <a:effectLst/>
                <a:uLnTx/>
                <a:uFillTx/>
                <a:latin typeface="Century Gothic" panose="020B0502020202020204" pitchFamily="34" charset="0"/>
                <a:ea typeface="新細明體" panose="02020500000000000000" pitchFamily="18" charset="-120"/>
                <a:cs typeface="+mn-cs"/>
              </a:rPr>
              <a:t>03</a:t>
            </a:r>
            <a:endParaRPr kumimoji="1" lang="zh-TW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008F8F"/>
              </a:solidFill>
              <a:effectLst/>
              <a:uLnTx/>
              <a:uFillTx/>
              <a:latin typeface="Century Gothic" panose="020B0502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9CBA15E-6E30-3B48-AFE7-34C258842879}"/>
              </a:ext>
            </a:extLst>
          </p:cNvPr>
          <p:cNvSpPr txBox="1"/>
          <p:nvPr/>
        </p:nvSpPr>
        <p:spPr>
          <a:xfrm>
            <a:off x="2574238" y="4349591"/>
            <a:ext cx="4757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1200" cap="none" spc="4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常見錯誤</a:t>
            </a:r>
            <a:endParaRPr kumimoji="1" lang="en-US" altLang="zh-TW" sz="4000" b="1" i="0" u="none" strike="noStrike" kern="1200" cap="none" spc="45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541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群組 32">
            <a:extLst>
              <a:ext uri="{FF2B5EF4-FFF2-40B4-BE49-F238E27FC236}">
                <a16:creationId xmlns:a16="http://schemas.microsoft.com/office/drawing/2014/main" id="{58669B78-52B1-4842-9FB3-A7CCF5C5D058}"/>
              </a:ext>
            </a:extLst>
          </p:cNvPr>
          <p:cNvGrpSpPr/>
          <p:nvPr/>
        </p:nvGrpSpPr>
        <p:grpSpPr>
          <a:xfrm>
            <a:off x="155500" y="4380335"/>
            <a:ext cx="9594999" cy="2177001"/>
            <a:chOff x="953144" y="1805574"/>
            <a:chExt cx="8202967" cy="1748900"/>
          </a:xfrm>
        </p:grpSpPr>
        <p:sp>
          <p:nvSpPr>
            <p:cNvPr id="34" name="矩形: 圓角 33">
              <a:extLst>
                <a:ext uri="{FF2B5EF4-FFF2-40B4-BE49-F238E27FC236}">
                  <a16:creationId xmlns:a16="http://schemas.microsoft.com/office/drawing/2014/main" id="{16D35BD7-8260-41FA-BD13-A8F7B35ECAD3}"/>
                </a:ext>
              </a:extLst>
            </p:cNvPr>
            <p:cNvSpPr/>
            <p:nvPr/>
          </p:nvSpPr>
          <p:spPr>
            <a:xfrm>
              <a:off x="953144" y="1805574"/>
              <a:ext cx="8202967" cy="1748900"/>
            </a:xfrm>
            <a:prstGeom prst="roundRect">
              <a:avLst/>
            </a:prstGeom>
            <a:solidFill>
              <a:srgbClr val="DCEDED"/>
            </a:solidFill>
            <a:ln w="28575">
              <a:solidFill>
                <a:srgbClr val="21ABA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8B29DFDC-3456-4810-89C3-12DCBC287041}"/>
                </a:ext>
              </a:extLst>
            </p:cNvPr>
            <p:cNvSpPr/>
            <p:nvPr/>
          </p:nvSpPr>
          <p:spPr>
            <a:xfrm>
              <a:off x="1154241" y="2243212"/>
              <a:ext cx="165588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endParaRPr kumimoji="1" lang="zh-TW" altLang="en-US" sz="5400" dirty="0">
                <a:solidFill>
                  <a:srgbClr val="21ABAB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9440AA0A-A48D-4DB9-97A9-B2AF3353BC9D}"/>
              </a:ext>
            </a:extLst>
          </p:cNvPr>
          <p:cNvGrpSpPr/>
          <p:nvPr/>
        </p:nvGrpSpPr>
        <p:grpSpPr>
          <a:xfrm>
            <a:off x="155500" y="901387"/>
            <a:ext cx="9594999" cy="3331585"/>
            <a:chOff x="953144" y="1805574"/>
            <a:chExt cx="8202967" cy="1748900"/>
          </a:xfrm>
        </p:grpSpPr>
        <p:sp>
          <p:nvSpPr>
            <p:cNvPr id="30" name="矩形: 圓角 29">
              <a:extLst>
                <a:ext uri="{FF2B5EF4-FFF2-40B4-BE49-F238E27FC236}">
                  <a16:creationId xmlns:a16="http://schemas.microsoft.com/office/drawing/2014/main" id="{776DD333-E216-4845-A09F-E3B9434A8473}"/>
                </a:ext>
              </a:extLst>
            </p:cNvPr>
            <p:cNvSpPr/>
            <p:nvPr/>
          </p:nvSpPr>
          <p:spPr>
            <a:xfrm>
              <a:off x="953144" y="1805574"/>
              <a:ext cx="8202967" cy="1748900"/>
            </a:xfrm>
            <a:prstGeom prst="roundRect">
              <a:avLst/>
            </a:prstGeom>
            <a:solidFill>
              <a:srgbClr val="DCEDED"/>
            </a:solidFill>
            <a:ln w="28575">
              <a:solidFill>
                <a:srgbClr val="21ABA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7774C52F-44EC-4754-8EA1-DC46E5807FA8}"/>
                </a:ext>
              </a:extLst>
            </p:cNvPr>
            <p:cNvSpPr/>
            <p:nvPr/>
          </p:nvSpPr>
          <p:spPr>
            <a:xfrm>
              <a:off x="1154241" y="2243212"/>
              <a:ext cx="165588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endParaRPr kumimoji="1" lang="zh-TW" altLang="en-US" sz="5400" dirty="0">
                <a:solidFill>
                  <a:srgbClr val="21ABAB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12720" y="329396"/>
            <a:ext cx="8352072" cy="1224136"/>
          </a:xfrm>
        </p:spPr>
        <p:txBody>
          <a:bodyPr>
            <a:normAutofit/>
          </a:bodyPr>
          <a:lstStyle/>
          <a:p>
            <a:pPr algn="l"/>
            <a:r>
              <a:rPr lang="en-US" altLang="zh-TW" sz="3000" b="1" dirty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微調時，未輸入行動方案編號、金額及說明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FD2BE6D-DE3A-4E1A-A2A7-3B8051042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593" y="1172208"/>
            <a:ext cx="7456909" cy="1175688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C187B5FB-09E9-4142-A906-7A2E2833F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2846" y="2986682"/>
            <a:ext cx="3554279" cy="105404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5F2A8B6C-D342-4860-A258-B882B583E4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1528" y="2990228"/>
            <a:ext cx="3521621" cy="105049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11450038-4B1C-4925-9FFF-1B31E7E6A9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1492" y="4540041"/>
            <a:ext cx="7266404" cy="1072271"/>
          </a:xfrm>
          <a:prstGeom prst="rect">
            <a:avLst/>
          </a:prstGeom>
        </p:spPr>
      </p:pic>
      <p:sp>
        <p:nvSpPr>
          <p:cNvPr id="18" name="副標題 2">
            <a:extLst>
              <a:ext uri="{FF2B5EF4-FFF2-40B4-BE49-F238E27FC236}">
                <a16:creationId xmlns:a16="http://schemas.microsoft.com/office/drawing/2014/main" id="{AEA3BCD8-5806-485F-A1C1-E46CF8077313}"/>
              </a:ext>
            </a:extLst>
          </p:cNvPr>
          <p:cNvSpPr txBox="1">
            <a:spLocks/>
          </p:cNvSpPr>
          <p:nvPr/>
        </p:nvSpPr>
        <p:spPr>
          <a:xfrm>
            <a:off x="227015" y="1318215"/>
            <a:ext cx="1789225" cy="48943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3000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X</a:t>
            </a:r>
            <a:r>
              <a:rPr lang="zh-TW" altLang="en-US" sz="3000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錯誤示範</a:t>
            </a:r>
          </a:p>
        </p:txBody>
      </p:sp>
      <p:sp>
        <p:nvSpPr>
          <p:cNvPr id="19" name="副標題 2">
            <a:extLst>
              <a:ext uri="{FF2B5EF4-FFF2-40B4-BE49-F238E27FC236}">
                <a16:creationId xmlns:a16="http://schemas.microsoft.com/office/drawing/2014/main" id="{A4844B1F-F6FF-453C-BFFD-43238002EF58}"/>
              </a:ext>
            </a:extLst>
          </p:cNvPr>
          <p:cNvSpPr txBox="1">
            <a:spLocks/>
          </p:cNvSpPr>
          <p:nvPr/>
        </p:nvSpPr>
        <p:spPr>
          <a:xfrm>
            <a:off x="227014" y="2965000"/>
            <a:ext cx="1789225" cy="48943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3000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X</a:t>
            </a:r>
            <a:r>
              <a:rPr lang="zh-TW" altLang="en-US" sz="3000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錯誤警示</a:t>
            </a:r>
          </a:p>
        </p:txBody>
      </p:sp>
      <p:sp>
        <p:nvSpPr>
          <p:cNvPr id="20" name="副標題 2">
            <a:extLst>
              <a:ext uri="{FF2B5EF4-FFF2-40B4-BE49-F238E27FC236}">
                <a16:creationId xmlns:a16="http://schemas.microsoft.com/office/drawing/2014/main" id="{2B1539F2-2759-4E76-B9F3-4C2EC433D826}"/>
              </a:ext>
            </a:extLst>
          </p:cNvPr>
          <p:cNvSpPr txBox="1">
            <a:spLocks/>
          </p:cNvSpPr>
          <p:nvPr/>
        </p:nvSpPr>
        <p:spPr>
          <a:xfrm>
            <a:off x="6710746" y="2515955"/>
            <a:ext cx="3378665" cy="489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14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行動方案編號、金額及說明不可空白</a:t>
            </a:r>
            <a:endParaRPr lang="en-US" altLang="zh-TW" sz="1400" b="1" dirty="0">
              <a:solidFill>
                <a:srgbClr val="FF0000"/>
              </a:solidFill>
              <a:highlight>
                <a:srgbClr val="FFFF00"/>
              </a:highligh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副標題 2">
            <a:extLst>
              <a:ext uri="{FF2B5EF4-FFF2-40B4-BE49-F238E27FC236}">
                <a16:creationId xmlns:a16="http://schemas.microsoft.com/office/drawing/2014/main" id="{7F90F06A-4B49-44FE-9FE3-B818F2F7C64B}"/>
              </a:ext>
            </a:extLst>
          </p:cNvPr>
          <p:cNvSpPr txBox="1">
            <a:spLocks/>
          </p:cNvSpPr>
          <p:nvPr/>
        </p:nvSpPr>
        <p:spPr>
          <a:xfrm>
            <a:off x="278368" y="4646829"/>
            <a:ext cx="1789225" cy="48943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30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O</a:t>
            </a:r>
            <a:r>
              <a:rPr lang="zh-TW" altLang="en-US" sz="30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正確示範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FA22C0D7-8256-47CD-9B02-143BDF92FC1A}"/>
              </a:ext>
            </a:extLst>
          </p:cNvPr>
          <p:cNvSpPr/>
          <p:nvPr/>
        </p:nvSpPr>
        <p:spPr>
          <a:xfrm>
            <a:off x="7080991" y="4953607"/>
            <a:ext cx="2296905" cy="6587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9D8C4364-92F7-4278-A2A4-20C02A306BD7}"/>
              </a:ext>
            </a:extLst>
          </p:cNvPr>
          <p:cNvSpPr txBox="1"/>
          <p:nvPr/>
        </p:nvSpPr>
        <p:spPr>
          <a:xfrm>
            <a:off x="5369757" y="5741036"/>
            <a:ext cx="495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輸入完整行動編號、金額及說明。</a:t>
            </a:r>
            <a:endParaRPr lang="en-US" altLang="zh-TW" b="1" dirty="0">
              <a:solidFill>
                <a:srgbClr val="FF0000"/>
              </a:solidFill>
              <a:highlight>
                <a:srgbClr val="FFFF00"/>
              </a:highligh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8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金額</a:t>
            </a:r>
            <a:r>
              <a:rPr lang="zh-TW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需與「新</a:t>
            </a:r>
            <a:r>
              <a:rPr lang="en-US" altLang="zh-TW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舊差額」相同，注意正負數</a:t>
            </a:r>
            <a:endParaRPr lang="en-US" altLang="zh-TW" b="1" dirty="0">
              <a:solidFill>
                <a:srgbClr val="FF0000"/>
              </a:solidFill>
              <a:highlight>
                <a:srgbClr val="FFFF00"/>
              </a:highligh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若為流出，流出金額須加負號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456CA9CB-0562-4C1B-BCEA-2805F410B395}"/>
              </a:ext>
            </a:extLst>
          </p:cNvPr>
          <p:cNvSpPr/>
          <p:nvPr/>
        </p:nvSpPr>
        <p:spPr>
          <a:xfrm>
            <a:off x="8012627" y="1658017"/>
            <a:ext cx="1511875" cy="6587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48544" y="295441"/>
            <a:ext cx="7344816" cy="576064"/>
          </a:xfrm>
        </p:spPr>
        <p:txBody>
          <a:bodyPr>
            <a:normAutofit/>
          </a:bodyPr>
          <a:lstStyle/>
          <a:p>
            <a:pPr algn="l"/>
            <a:r>
              <a:rPr lang="en-US" altLang="zh-TW" sz="3000" b="1" dirty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科目未做完整的流出流入動作。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8F70404-4A34-4BEB-85E3-EA8F9DAD8E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0"/>
          <a:stretch/>
        </p:blipFill>
        <p:spPr>
          <a:xfrm>
            <a:off x="1032901" y="1028700"/>
            <a:ext cx="8029575" cy="513261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10220" y="5185758"/>
            <a:ext cx="7862880" cy="432048"/>
          </a:xfrm>
          <a:prstGeom prst="rect">
            <a:avLst/>
          </a:prstGeom>
          <a:noFill/>
          <a:ln w="57150">
            <a:solidFill>
              <a:srgbClr val="21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041786" y="3007473"/>
            <a:ext cx="7727638" cy="876969"/>
          </a:xfrm>
          <a:prstGeom prst="rect">
            <a:avLst/>
          </a:prstGeom>
          <a:noFill/>
          <a:ln w="57150">
            <a:solidFill>
              <a:srgbClr val="21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7BEFDA03-765C-4DA3-A5FB-8F326C7E0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627" y="1702147"/>
            <a:ext cx="4124325" cy="11049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副標題 2">
            <a:extLst>
              <a:ext uri="{FF2B5EF4-FFF2-40B4-BE49-F238E27FC236}">
                <a16:creationId xmlns:a16="http://schemas.microsoft.com/office/drawing/2014/main" id="{0923510D-9247-4F21-9086-C971D9A42889}"/>
              </a:ext>
            </a:extLst>
          </p:cNvPr>
          <p:cNvSpPr txBox="1">
            <a:spLocks/>
          </p:cNvSpPr>
          <p:nvPr/>
        </p:nvSpPr>
        <p:spPr>
          <a:xfrm>
            <a:off x="7058760" y="5361054"/>
            <a:ext cx="2752461" cy="397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18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鐘點費尚未輸入異動內容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41EB100-7204-4BBE-BA90-81BD2C83B2DB}"/>
              </a:ext>
            </a:extLst>
          </p:cNvPr>
          <p:cNvSpPr/>
          <p:nvPr/>
        </p:nvSpPr>
        <p:spPr>
          <a:xfrm>
            <a:off x="6038576" y="5633622"/>
            <a:ext cx="1768929" cy="450980"/>
          </a:xfrm>
          <a:prstGeom prst="rect">
            <a:avLst/>
          </a:prstGeom>
          <a:noFill/>
          <a:ln w="57150">
            <a:solidFill>
              <a:srgbClr val="21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008ABED7-D4A8-44A7-B3ED-4165ED84089C}"/>
              </a:ext>
            </a:extLst>
          </p:cNvPr>
          <p:cNvSpPr txBox="1">
            <a:spLocks/>
          </p:cNvSpPr>
          <p:nvPr/>
        </p:nvSpPr>
        <p:spPr>
          <a:xfrm>
            <a:off x="5119356" y="6177130"/>
            <a:ext cx="4061466" cy="397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20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同一案流入流出其經費額度須相同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8954350D-A604-44B0-A6A9-F72DB6708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600" y="2185503"/>
            <a:ext cx="7020000" cy="4441571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E4F24FD1-BB47-425F-B453-00572871C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61" y="1052736"/>
            <a:ext cx="4124325" cy="11049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5" name="副標題 2">
            <a:extLst>
              <a:ext uri="{FF2B5EF4-FFF2-40B4-BE49-F238E27FC236}">
                <a16:creationId xmlns:a16="http://schemas.microsoft.com/office/drawing/2014/main" id="{CF137649-8BC4-4380-A409-11B770E75228}"/>
              </a:ext>
            </a:extLst>
          </p:cNvPr>
          <p:cNvSpPr txBox="1">
            <a:spLocks/>
          </p:cNvSpPr>
          <p:nvPr/>
        </p:nvSpPr>
        <p:spPr>
          <a:xfrm>
            <a:off x="848544" y="295441"/>
            <a:ext cx="792088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3000" b="1" dirty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經費項目總額與辦理月份核銷金額不一致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0AA3544-A25A-4390-9C22-B0679FF04EA0}"/>
              </a:ext>
            </a:extLst>
          </p:cNvPr>
          <p:cNvSpPr/>
          <p:nvPr/>
        </p:nvSpPr>
        <p:spPr>
          <a:xfrm>
            <a:off x="5745088" y="3933056"/>
            <a:ext cx="1728192" cy="288033"/>
          </a:xfrm>
          <a:prstGeom prst="rect">
            <a:avLst/>
          </a:prstGeom>
          <a:noFill/>
          <a:ln w="57150">
            <a:solidFill>
              <a:srgbClr val="21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2AE41CE-05F7-40C1-AE31-494215D390F1}"/>
              </a:ext>
            </a:extLst>
          </p:cNvPr>
          <p:cNvSpPr/>
          <p:nvPr/>
        </p:nvSpPr>
        <p:spPr>
          <a:xfrm>
            <a:off x="6825208" y="6339039"/>
            <a:ext cx="1728192" cy="288034"/>
          </a:xfrm>
          <a:prstGeom prst="rect">
            <a:avLst/>
          </a:prstGeom>
          <a:noFill/>
          <a:ln w="57150">
            <a:solidFill>
              <a:srgbClr val="21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副標題 2">
            <a:extLst>
              <a:ext uri="{FF2B5EF4-FFF2-40B4-BE49-F238E27FC236}">
                <a16:creationId xmlns:a16="http://schemas.microsoft.com/office/drawing/2014/main" id="{58D406C6-F011-43B4-85DF-B4F04B9911FF}"/>
              </a:ext>
            </a:extLst>
          </p:cNvPr>
          <p:cNvSpPr txBox="1">
            <a:spLocks/>
          </p:cNvSpPr>
          <p:nvPr/>
        </p:nvSpPr>
        <p:spPr>
          <a:xfrm>
            <a:off x="5247724" y="1006140"/>
            <a:ext cx="4293603" cy="11514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不同方案間流用，如預計從方案</a:t>
            </a:r>
            <a:r>
              <a:rPr lang="en-US" altLang="zh-TW" sz="2200" dirty="0">
                <a:latin typeface="微軟正黑體" pitchFamily="34" charset="-120"/>
                <a:ea typeface="微軟正黑體" pitchFamily="34" charset="-120"/>
              </a:rPr>
              <a:t>A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雜支流出</a:t>
            </a:r>
            <a:r>
              <a:rPr lang="en-US" altLang="zh-TW" sz="2200" dirty="0">
                <a:latin typeface="微軟正黑體" pitchFamily="34" charset="-120"/>
                <a:ea typeface="微軟正黑體" pitchFamily="34" charset="-120"/>
              </a:rPr>
              <a:t>481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元，至方案</a:t>
            </a:r>
            <a:r>
              <a:rPr lang="en-US" altLang="zh-TW" sz="2200" dirty="0">
                <a:latin typeface="微軟正黑體" pitchFamily="34" charset="-120"/>
                <a:ea typeface="微軟正黑體" pitchFamily="34" charset="-120"/>
              </a:rPr>
              <a:t>B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印刷費，</a:t>
            </a:r>
            <a:r>
              <a:rPr lang="zh-TW" altLang="en-US" sz="2200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但辦理月分未同步更改。</a:t>
            </a:r>
            <a:endParaRPr lang="zh-TW" altLang="en-US" sz="2800" dirty="0">
              <a:solidFill>
                <a:srgbClr val="FF0000"/>
              </a:solidFill>
              <a:highlight>
                <a:srgbClr val="FFFF00"/>
              </a:highligh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9571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47857" y="2757643"/>
            <a:ext cx="8877106" cy="868092"/>
          </a:xfrm>
          <a:prstGeom prst="rect">
            <a:avLst/>
          </a:prstGeom>
        </p:spPr>
        <p:txBody>
          <a:bodyPr vert="horz" lIns="74295" tIns="37148" rIns="74295" bIns="37148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zh-TW" altLang="en-US" sz="4875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A70D-A99A-435C-BBDD-E690B1420126}" type="slidenum">
              <a:rPr lang="zh-TW" altLang="en-US" smtClean="0"/>
              <a:t>2</a:t>
            </a:fld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9AA044A3-60A2-4D7C-BF3F-719D31A331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0" t="13604" r="1982" b="19097"/>
          <a:stretch/>
        </p:blipFill>
        <p:spPr>
          <a:xfrm>
            <a:off x="0" y="6380703"/>
            <a:ext cx="9906000" cy="477297"/>
          </a:xfrm>
          <a:prstGeom prst="rect">
            <a:avLst/>
          </a:prstGeom>
        </p:spPr>
      </p:pic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7B7D918F-2185-499F-93C4-D529966D1B30}"/>
              </a:ext>
            </a:extLst>
          </p:cNvPr>
          <p:cNvCxnSpPr>
            <a:cxnSpLocks/>
          </p:cNvCxnSpPr>
          <p:nvPr/>
        </p:nvCxnSpPr>
        <p:spPr>
          <a:xfrm flipH="1">
            <a:off x="916783" y="1417375"/>
            <a:ext cx="8189974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標題 1">
            <a:extLst>
              <a:ext uri="{FF2B5EF4-FFF2-40B4-BE49-F238E27FC236}">
                <a16:creationId xmlns:a16="http://schemas.microsoft.com/office/drawing/2014/main" id="{CE2EE9C0-1F1B-4BC7-997B-E501EE7DD4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5570" y="123436"/>
            <a:ext cx="7772400" cy="1224136"/>
          </a:xfrm>
        </p:spPr>
        <p:txBody>
          <a:bodyPr/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說明會內容</a:t>
            </a:r>
          </a:p>
        </p:txBody>
      </p:sp>
      <p:sp>
        <p:nvSpPr>
          <p:cNvPr id="16" name="副標題 2">
            <a:extLst>
              <a:ext uri="{FF2B5EF4-FFF2-40B4-BE49-F238E27FC236}">
                <a16:creationId xmlns:a16="http://schemas.microsoft.com/office/drawing/2014/main" id="{6FB6DA79-8D1F-4E4E-B923-0C1F903852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6783" y="1860165"/>
            <a:ext cx="7231174" cy="2448272"/>
          </a:xfrm>
        </p:spPr>
        <p:txBody>
          <a:bodyPr>
            <a:noAutofit/>
          </a:bodyPr>
          <a:lstStyle/>
          <a:p>
            <a:pPr marL="514350" indent="-514350" algn="l">
              <a:lnSpc>
                <a:spcPct val="100000"/>
              </a:lnSpc>
              <a:buFont typeface="+mj-ea"/>
              <a:buAutoNum type="ea1ChtPeriod"/>
            </a:pPr>
            <a:r>
              <a:rPr lang="zh-TW" altLang="en-US" sz="4400" b="1" dirty="0">
                <a:latin typeface="微軟正黑體" pitchFamily="34" charset="-120"/>
                <a:ea typeface="微軟正黑體" pitchFamily="34" charset="-120"/>
              </a:rPr>
              <a:t>需要微調的行動方案類型</a:t>
            </a:r>
            <a:endParaRPr lang="en-US" altLang="zh-TW" sz="4400" b="1" dirty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 algn="l">
              <a:lnSpc>
                <a:spcPct val="100000"/>
              </a:lnSpc>
              <a:buFont typeface="+mj-ea"/>
              <a:buAutoNum type="ea1ChtPeriod"/>
            </a:pPr>
            <a:r>
              <a:rPr lang="zh-TW" altLang="en-US" sz="4400" b="1" dirty="0">
                <a:latin typeface="微軟正黑體" pitchFamily="34" charset="-120"/>
                <a:ea typeface="微軟正黑體" pitchFamily="34" charset="-120"/>
              </a:rPr>
              <a:t>注意事項</a:t>
            </a:r>
            <a:endParaRPr lang="en-US" altLang="zh-TW" sz="4400" b="1" dirty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 algn="l">
              <a:lnSpc>
                <a:spcPct val="100000"/>
              </a:lnSpc>
              <a:buFont typeface="+mj-ea"/>
              <a:buAutoNum type="ea1ChtPeriod"/>
            </a:pPr>
            <a:r>
              <a:rPr lang="zh-TW" altLang="en-US" sz="4400" b="1" dirty="0">
                <a:latin typeface="微軟正黑體" pitchFamily="34" charset="-120"/>
                <a:ea typeface="微軟正黑體" pitchFamily="34" charset="-120"/>
              </a:rPr>
              <a:t>常見錯誤</a:t>
            </a:r>
            <a:endParaRPr lang="en-US" altLang="zh-TW" sz="4400" b="1" dirty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 algn="l">
              <a:lnSpc>
                <a:spcPct val="100000"/>
              </a:lnSpc>
              <a:buFont typeface="+mj-ea"/>
              <a:buAutoNum type="ea1ChtPeriod"/>
            </a:pPr>
            <a:r>
              <a:rPr lang="zh-TW" altLang="en-US" sz="4400" b="1" dirty="0">
                <a:latin typeface="微軟正黑體" pitchFamily="34" charset="-120"/>
                <a:ea typeface="微軟正黑體" pitchFamily="34" charset="-120"/>
              </a:rPr>
              <a:t>常見問題</a:t>
            </a:r>
            <a:endParaRPr lang="en-US" altLang="zh-TW" sz="4400" b="1" dirty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 algn="l">
              <a:lnSpc>
                <a:spcPct val="100000"/>
              </a:lnSpc>
              <a:buFont typeface="+mj-ea"/>
              <a:buAutoNum type="ea1ChtPeriod"/>
            </a:pPr>
            <a:r>
              <a:rPr lang="zh-TW" altLang="en-US" sz="4400" b="1" dirty="0">
                <a:latin typeface="微軟正黑體" pitchFamily="34" charset="-120"/>
                <a:ea typeface="微軟正黑體" pitchFamily="34" charset="-120"/>
              </a:rPr>
              <a:t>實踐課程學習說明</a:t>
            </a:r>
          </a:p>
        </p:txBody>
      </p:sp>
    </p:spTree>
    <p:extLst>
      <p:ext uri="{BB962C8B-B14F-4D97-AF65-F5344CB8AC3E}">
        <p14:creationId xmlns:p14="http://schemas.microsoft.com/office/powerpoint/2010/main" val="3819873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04528" y="404664"/>
            <a:ext cx="8496944" cy="576064"/>
          </a:xfrm>
        </p:spPr>
        <p:txBody>
          <a:bodyPr>
            <a:noAutofit/>
          </a:bodyPr>
          <a:lstStyle/>
          <a:p>
            <a:pPr algn="l"/>
            <a:r>
              <a:rPr lang="en-US" altLang="zh-TW" sz="3000" b="1" dirty="0"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已經實支之經費及超過原本數額未調整到。</a:t>
            </a:r>
            <a:endParaRPr lang="en-US" altLang="zh-TW" sz="3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副標題 2"/>
          <p:cNvSpPr txBox="1">
            <a:spLocks/>
          </p:cNvSpPr>
          <p:nvPr/>
        </p:nvSpPr>
        <p:spPr>
          <a:xfrm>
            <a:off x="1573724" y="3153052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ct val="20000"/>
              </a:spcBef>
              <a:defRPr/>
            </a:pPr>
            <a:endParaRPr lang="zh-TW" altLang="en-US" sz="2800" dirty="0"/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1573724" y="4161164"/>
            <a:ext cx="7344816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ct val="20000"/>
              </a:spcBef>
              <a:defRPr/>
            </a:pPr>
            <a:endParaRPr lang="zh-TW" altLang="en-US" sz="28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9133D8F-A23B-4432-B092-27625E97D3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652" y="1928916"/>
            <a:ext cx="8054696" cy="438040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573310CA-8785-4AA1-B5F2-C5356C72796C}"/>
              </a:ext>
            </a:extLst>
          </p:cNvPr>
          <p:cNvSpPr/>
          <p:nvPr/>
        </p:nvSpPr>
        <p:spPr>
          <a:xfrm>
            <a:off x="863513" y="3067899"/>
            <a:ext cx="8054695" cy="588938"/>
          </a:xfrm>
          <a:prstGeom prst="rect">
            <a:avLst/>
          </a:prstGeom>
          <a:noFill/>
          <a:ln w="57150">
            <a:solidFill>
              <a:srgbClr val="21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副標題 2">
            <a:extLst>
              <a:ext uri="{FF2B5EF4-FFF2-40B4-BE49-F238E27FC236}">
                <a16:creationId xmlns:a16="http://schemas.microsoft.com/office/drawing/2014/main" id="{BE003641-C4CD-4988-A761-B2F645A1739E}"/>
              </a:ext>
            </a:extLst>
          </p:cNvPr>
          <p:cNvSpPr txBox="1">
            <a:spLocks/>
          </p:cNvSpPr>
          <p:nvPr/>
        </p:nvSpPr>
        <p:spPr>
          <a:xfrm>
            <a:off x="925652" y="992741"/>
            <a:ext cx="6768752" cy="8400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2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en-US" altLang="zh-TW" sz="2200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原案有編鐘點費，但未編列補充保費。</a:t>
            </a:r>
            <a:endParaRPr lang="en-US" altLang="zh-TW" sz="2200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sz="22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en-US" altLang="zh-TW" sz="2200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微調時有補編補充保費但未編足。</a:t>
            </a:r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id="{6A92A762-1022-4D34-9F55-3F1FD63C3E7E}"/>
              </a:ext>
            </a:extLst>
          </p:cNvPr>
          <p:cNvSpPr txBox="1">
            <a:spLocks/>
          </p:cNvSpPr>
          <p:nvPr/>
        </p:nvSpPr>
        <p:spPr>
          <a:xfrm>
            <a:off x="6568007" y="980728"/>
            <a:ext cx="6675986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請藉此次微調經費</a:t>
            </a:r>
            <a:endParaRPr lang="en-US" altLang="zh-TW" b="1" dirty="0">
              <a:solidFill>
                <a:srgbClr val="FF0000"/>
              </a:solidFill>
              <a:highlight>
                <a:srgbClr val="FFFF00"/>
              </a:highlight>
              <a:latin typeface="微軟正黑體" pitchFamily="34" charset="-120"/>
              <a:ea typeface="微軟正黑體" pitchFamily="34" charset="-120"/>
            </a:endParaRPr>
          </a:p>
          <a:p>
            <a:pPr algn="l"/>
            <a:r>
              <a:rPr lang="zh-TW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將經費調整為實支需求</a:t>
            </a:r>
            <a:endParaRPr lang="en-US" altLang="zh-TW" b="1" dirty="0">
              <a:solidFill>
                <a:srgbClr val="FF0000"/>
              </a:solidFill>
              <a:highlight>
                <a:srgbClr val="FFFF00"/>
              </a:highligh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7B20B322-B0B3-384F-8C0F-040301CCE5B0}"/>
              </a:ext>
            </a:extLst>
          </p:cNvPr>
          <p:cNvSpPr txBox="1"/>
          <p:nvPr/>
        </p:nvSpPr>
        <p:spPr>
          <a:xfrm>
            <a:off x="4141919" y="2716642"/>
            <a:ext cx="16221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8800" b="0" i="0" u="none" strike="noStrike" kern="1200" cap="none" spc="0" normalizeH="0" baseline="0" noProof="0" dirty="0">
                <a:ln>
                  <a:noFill/>
                </a:ln>
                <a:solidFill>
                  <a:srgbClr val="008F8F"/>
                </a:solidFill>
                <a:effectLst/>
                <a:uLnTx/>
                <a:uFillTx/>
                <a:latin typeface="Century Gothic" panose="020B0502020202020204" pitchFamily="34" charset="0"/>
                <a:ea typeface="新細明體" panose="02020500000000000000" pitchFamily="18" charset="-120"/>
                <a:cs typeface="+mn-cs"/>
              </a:rPr>
              <a:t>04</a:t>
            </a:r>
            <a:endParaRPr kumimoji="1" lang="zh-TW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008F8F"/>
              </a:solidFill>
              <a:effectLst/>
              <a:uLnTx/>
              <a:uFillTx/>
              <a:latin typeface="Century Gothic" panose="020B0502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9CBA15E-6E30-3B48-AFE7-34C258842879}"/>
              </a:ext>
            </a:extLst>
          </p:cNvPr>
          <p:cNvSpPr txBox="1"/>
          <p:nvPr/>
        </p:nvSpPr>
        <p:spPr>
          <a:xfrm>
            <a:off x="2574238" y="4349591"/>
            <a:ext cx="4757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1200" cap="none" spc="4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常見問題</a:t>
            </a:r>
            <a:endParaRPr kumimoji="1" lang="en-US" altLang="zh-TW" sz="4000" b="1" i="0" u="none" strike="noStrike" kern="1200" cap="none" spc="45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615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副標題 2"/>
          <p:cNvSpPr txBox="1">
            <a:spLocks/>
          </p:cNvSpPr>
          <p:nvPr/>
        </p:nvSpPr>
        <p:spPr>
          <a:xfrm>
            <a:off x="1424608" y="2348880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ct val="20000"/>
              </a:spcBef>
              <a:defRPr/>
            </a:pPr>
            <a:endParaRPr lang="zh-TW" altLang="en-US" sz="2800" dirty="0"/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1424608" y="3356992"/>
            <a:ext cx="7344816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ct val="20000"/>
              </a:spcBef>
              <a:defRPr/>
            </a:pPr>
            <a:endParaRPr lang="zh-TW" altLang="en-US" sz="2800" dirty="0"/>
          </a:p>
        </p:txBody>
      </p:sp>
      <p:sp>
        <p:nvSpPr>
          <p:cNvPr id="6" name="副標題 2"/>
          <p:cNvSpPr txBox="1">
            <a:spLocks/>
          </p:cNvSpPr>
          <p:nvPr/>
        </p:nvSpPr>
        <p:spPr>
          <a:xfrm>
            <a:off x="1424608" y="4725144"/>
            <a:ext cx="7344816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ct val="20000"/>
              </a:spcBef>
              <a:defRPr/>
            </a:pPr>
            <a:endParaRPr lang="zh-TW" altLang="en-US" sz="2800" dirty="0"/>
          </a:p>
        </p:txBody>
      </p:sp>
      <p:sp>
        <p:nvSpPr>
          <p:cNvPr id="7" name="副標題 2">
            <a:extLst>
              <a:ext uri="{FF2B5EF4-FFF2-40B4-BE49-F238E27FC236}">
                <a16:creationId xmlns:a16="http://schemas.microsoft.com/office/drawing/2014/main" id="{818CB67E-D85A-424E-A68C-E3D4D2407E8B}"/>
              </a:ext>
            </a:extLst>
          </p:cNvPr>
          <p:cNvSpPr txBox="1">
            <a:spLocks/>
          </p:cNvSpPr>
          <p:nvPr/>
        </p:nvSpPr>
        <p:spPr>
          <a:xfrm>
            <a:off x="988120" y="1858357"/>
            <a:ext cx="8917880" cy="6120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  <a:t>Q1.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 科目的編列須符合哪些原則</a:t>
            </a: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pPr algn="l"/>
            <a:endParaRPr lang="en-US" altLang="zh-TW" sz="3600" dirty="0">
              <a:latin typeface="微軟正黑體" pitchFamily="34" charset="-120"/>
              <a:ea typeface="微軟正黑體" pitchFamily="34" charset="-120"/>
            </a:endParaRPr>
          </a:p>
          <a:p>
            <a:pPr lvl="0" algn="l"/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答：科目編列可依照</a:t>
            </a:r>
            <a:endParaRPr lang="en-US" altLang="zh-TW" sz="3600" dirty="0">
              <a:latin typeface="微軟正黑體" pitchFamily="34" charset="-120"/>
              <a:ea typeface="微軟正黑體" pitchFamily="34" charset="-120"/>
            </a:endParaRPr>
          </a:p>
          <a:p>
            <a:pPr lvl="0" algn="l"/>
            <a:r>
              <a:rPr lang="zh-TW" altLang="en-US" sz="3600" b="1" u="sng" dirty="0">
                <a:solidFill>
                  <a:schemeClr val="accent5"/>
                </a:solidFill>
                <a:latin typeface="微軟正黑體" pitchFamily="34" charset="-120"/>
                <a:ea typeface="微軟正黑體" pitchFamily="34" charset="-120"/>
              </a:rPr>
              <a:t>大專校院高等教育深耕計畫經費使用原則、</a:t>
            </a:r>
            <a:endParaRPr lang="en-US" altLang="zh-TW" sz="3600" b="1" u="sng" dirty="0">
              <a:solidFill>
                <a:schemeClr val="accent5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 algn="l"/>
            <a:r>
              <a:rPr lang="zh-TW" altLang="en-US" sz="3600" b="1" u="sng" dirty="0">
                <a:solidFill>
                  <a:schemeClr val="accent5"/>
                </a:solidFill>
                <a:latin typeface="微軟正黑體" pitchFamily="34" charset="-120"/>
                <a:ea typeface="微軟正黑體" pitchFamily="34" charset="-120"/>
              </a:rPr>
              <a:t>教育部經費編列基準表</a:t>
            </a:r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編列。</a:t>
            </a:r>
            <a:endParaRPr lang="en-US" altLang="zh-TW" sz="3600" dirty="0">
              <a:latin typeface="微軟正黑體" pitchFamily="34" charset="-120"/>
              <a:ea typeface="微軟正黑體" pitchFamily="34" charset="-120"/>
            </a:endParaRPr>
          </a:p>
          <a:p>
            <a:pPr algn="l"/>
            <a:endParaRPr lang="en-US" altLang="zh-TW" sz="36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35845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94632" y="1314074"/>
            <a:ext cx="9227218" cy="6120680"/>
          </a:xfrm>
        </p:spPr>
        <p:txBody>
          <a:bodyPr>
            <a:noAutofit/>
          </a:bodyPr>
          <a:lstStyle/>
          <a:p>
            <a:pPr algn="l"/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  <a:t>Q2.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校內老師可以領什麼費用</a:t>
            </a: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pPr algn="l"/>
            <a:endParaRPr lang="en-US" altLang="zh-TW" sz="3600" dirty="0">
              <a:latin typeface="微軟正黑體" pitchFamily="34" charset="-120"/>
              <a:ea typeface="微軟正黑體" pitchFamily="34" charset="-120"/>
            </a:endParaRPr>
          </a:p>
          <a:p>
            <a:pPr algn="l"/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答：校內教師只能支領</a:t>
            </a:r>
            <a:r>
              <a:rPr lang="zh-TW" altLang="en-US" sz="3600" b="1" dirty="0">
                <a:solidFill>
                  <a:schemeClr val="accent5"/>
                </a:solidFill>
                <a:latin typeface="微軟正黑體" pitchFamily="34" charset="-120"/>
                <a:ea typeface="微軟正黑體" pitchFamily="34" charset="-120"/>
              </a:rPr>
              <a:t>鐘點費</a:t>
            </a:r>
            <a:r>
              <a:rPr lang="en-US" altLang="zh-TW" sz="3600" b="1" dirty="0">
                <a:solidFill>
                  <a:schemeClr val="accent5"/>
                </a:solidFill>
                <a:latin typeface="微軟正黑體" pitchFamily="34" charset="-120"/>
                <a:ea typeface="微軟正黑體" pitchFamily="34" charset="-120"/>
              </a:rPr>
              <a:t>(1,000</a:t>
            </a:r>
            <a:r>
              <a:rPr lang="zh-TW" altLang="en-US" sz="3600" b="1" dirty="0">
                <a:solidFill>
                  <a:schemeClr val="accent5"/>
                </a:solidFill>
                <a:latin typeface="微軟正黑體" pitchFamily="34" charset="-120"/>
                <a:ea typeface="微軟正黑體" pitchFamily="34" charset="-120"/>
              </a:rPr>
              <a:t>元</a:t>
            </a:r>
            <a:r>
              <a:rPr lang="en-US" altLang="zh-TW" sz="3600" b="1" dirty="0">
                <a:solidFill>
                  <a:schemeClr val="accent5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algn="l"/>
            <a:r>
              <a:rPr lang="zh-TW" alt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且需符合鐘點費支給用途；</a:t>
            </a:r>
            <a:endParaRPr lang="en-US" altLang="zh-TW" sz="3600" dirty="0">
              <a:latin typeface="微軟正黑體" pitchFamily="34" charset="-120"/>
              <a:ea typeface="微軟正黑體" pitchFamily="34" charset="-120"/>
            </a:endParaRPr>
          </a:p>
          <a:p>
            <a:pPr algn="l"/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        但</a:t>
            </a:r>
            <a:r>
              <a:rPr lang="zh-TW" altLang="en-US" sz="36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不可支領自己承辦的行動方案鐘點費</a:t>
            </a:r>
            <a:endParaRPr lang="en-US" altLang="zh-TW" sz="36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l"/>
            <a:r>
              <a:rPr lang="zh-TW" altLang="en-US" sz="36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使經費發揮最大效益，投入計畫活動的</a:t>
            </a:r>
            <a:endParaRPr lang="en-US" altLang="zh-TW" sz="3600" dirty="0">
              <a:latin typeface="微軟正黑體" pitchFamily="34" charset="-120"/>
              <a:ea typeface="微軟正黑體" pitchFamily="34" charset="-120"/>
            </a:endParaRPr>
          </a:p>
          <a:p>
            <a:pPr algn="l"/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        核心指標。</a:t>
            </a:r>
          </a:p>
          <a:p>
            <a:pPr algn="l"/>
            <a:endParaRPr lang="en-US" altLang="zh-TW" sz="3600" dirty="0">
              <a:latin typeface="微軟正黑體" pitchFamily="34" charset="-120"/>
              <a:ea typeface="微軟正黑體" pitchFamily="34" charset="-120"/>
            </a:endParaRPr>
          </a:p>
          <a:p>
            <a:pPr algn="l"/>
            <a:endParaRPr lang="en-US" altLang="zh-TW" sz="3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副標題 2"/>
          <p:cNvSpPr txBox="1">
            <a:spLocks/>
          </p:cNvSpPr>
          <p:nvPr/>
        </p:nvSpPr>
        <p:spPr>
          <a:xfrm>
            <a:off x="1424608" y="2348880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ct val="20000"/>
              </a:spcBef>
              <a:defRPr/>
            </a:pPr>
            <a:endParaRPr lang="zh-TW" altLang="en-US" sz="2800" dirty="0"/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1424608" y="3356992"/>
            <a:ext cx="7344816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ct val="20000"/>
              </a:spcBef>
              <a:defRPr/>
            </a:pPr>
            <a:endParaRPr lang="zh-TW" altLang="en-US" sz="2800" dirty="0"/>
          </a:p>
        </p:txBody>
      </p:sp>
      <p:sp>
        <p:nvSpPr>
          <p:cNvPr id="6" name="副標題 2"/>
          <p:cNvSpPr txBox="1">
            <a:spLocks/>
          </p:cNvSpPr>
          <p:nvPr/>
        </p:nvSpPr>
        <p:spPr>
          <a:xfrm>
            <a:off x="1424608" y="4725144"/>
            <a:ext cx="7344816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ct val="20000"/>
              </a:spcBef>
              <a:defRPr/>
            </a:pP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43539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99976" y="849878"/>
            <a:ext cx="8903253" cy="2016957"/>
          </a:xfrm>
        </p:spPr>
        <p:txBody>
          <a:bodyPr>
            <a:noAutofit/>
          </a:bodyPr>
          <a:lstStyle/>
          <a:p>
            <a:pPr algn="l"/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  <a:t>Q3.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哪些科目需提列補充保費</a:t>
            </a: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  <a:t>2.11%?</a:t>
            </a:r>
          </a:p>
          <a:p>
            <a:pPr algn="l"/>
            <a:endParaRPr lang="en-US" altLang="zh-TW" sz="3600" dirty="0">
              <a:latin typeface="微軟正黑體" pitchFamily="34" charset="-120"/>
              <a:ea typeface="微軟正黑體" pitchFamily="34" charset="-120"/>
            </a:endParaRPr>
          </a:p>
          <a:p>
            <a:pPr algn="l"/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答：鐘點費、出席費、諮詢費、指導費、設計完稿費、兼任助理費</a:t>
            </a:r>
            <a:r>
              <a:rPr lang="en-US" altLang="zh-TW" sz="36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日聘</a:t>
            </a:r>
            <a:r>
              <a:rPr lang="en-US" altLang="zh-TW" sz="3600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、工作費</a:t>
            </a:r>
            <a:r>
              <a:rPr lang="en-US" altLang="zh-TW" sz="3600" dirty="0">
                <a:latin typeface="微軟正黑體" pitchFamily="34" charset="-120"/>
                <a:ea typeface="微軟正黑體" pitchFamily="34" charset="-120"/>
              </a:rPr>
              <a:t>…</a:t>
            </a:r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等</a:t>
            </a:r>
            <a:endParaRPr lang="en-US" altLang="zh-TW" sz="3600" dirty="0">
              <a:latin typeface="微軟正黑體" pitchFamily="34" charset="-120"/>
              <a:ea typeface="微軟正黑體" pitchFamily="34" charset="-120"/>
            </a:endParaRPr>
          </a:p>
          <a:p>
            <a:pPr algn="l"/>
            <a:endParaRPr lang="zh-TW" altLang="en-US" sz="3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副標題 2"/>
          <p:cNvSpPr txBox="1">
            <a:spLocks/>
          </p:cNvSpPr>
          <p:nvPr/>
        </p:nvSpPr>
        <p:spPr>
          <a:xfrm>
            <a:off x="1424608" y="2348880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ct val="20000"/>
              </a:spcBef>
              <a:defRPr/>
            </a:pPr>
            <a:endParaRPr lang="zh-TW" altLang="en-US" sz="2800" dirty="0"/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1424608" y="3356992"/>
            <a:ext cx="7344816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ct val="20000"/>
              </a:spcBef>
              <a:defRPr/>
            </a:pPr>
            <a:endParaRPr lang="zh-TW" altLang="en-US" sz="2800" dirty="0"/>
          </a:p>
        </p:txBody>
      </p:sp>
      <p:sp>
        <p:nvSpPr>
          <p:cNvPr id="6" name="副標題 2"/>
          <p:cNvSpPr txBox="1">
            <a:spLocks/>
          </p:cNvSpPr>
          <p:nvPr/>
        </p:nvSpPr>
        <p:spPr>
          <a:xfrm>
            <a:off x="1424608" y="4725144"/>
            <a:ext cx="7344816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ct val="20000"/>
              </a:spcBef>
              <a:defRPr/>
            </a:pP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80979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3141" y="619955"/>
            <a:ext cx="8903253" cy="2016957"/>
          </a:xfrm>
        </p:spPr>
        <p:txBody>
          <a:bodyPr>
            <a:noAutofit/>
          </a:bodyPr>
          <a:lstStyle/>
          <a:p>
            <a:pPr algn="l"/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  <a:t>Q4.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鐘點費及演講費區別</a:t>
            </a: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pPr algn="l"/>
            <a:endParaRPr lang="en-US" altLang="zh-TW" sz="900" dirty="0">
              <a:latin typeface="微軟正黑體" pitchFamily="34" charset="-120"/>
              <a:ea typeface="微軟正黑體" pitchFamily="34" charset="-120"/>
            </a:endParaRPr>
          </a:p>
          <a:p>
            <a:pPr algn="l"/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答：</a:t>
            </a:r>
          </a:p>
        </p:txBody>
      </p:sp>
      <p:sp>
        <p:nvSpPr>
          <p:cNvPr id="11" name="副標題 2"/>
          <p:cNvSpPr txBox="1">
            <a:spLocks/>
          </p:cNvSpPr>
          <p:nvPr/>
        </p:nvSpPr>
        <p:spPr>
          <a:xfrm>
            <a:off x="1424608" y="2348880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ct val="20000"/>
              </a:spcBef>
              <a:defRPr/>
            </a:pPr>
            <a:endParaRPr lang="zh-TW" altLang="en-US" sz="2800" dirty="0"/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1424608" y="3356992"/>
            <a:ext cx="7344816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ct val="20000"/>
              </a:spcBef>
              <a:defRPr/>
            </a:pPr>
            <a:endParaRPr lang="zh-TW" altLang="en-US" sz="2800" dirty="0"/>
          </a:p>
        </p:txBody>
      </p:sp>
      <p:sp>
        <p:nvSpPr>
          <p:cNvPr id="6" name="副標題 2"/>
          <p:cNvSpPr txBox="1">
            <a:spLocks/>
          </p:cNvSpPr>
          <p:nvPr/>
        </p:nvSpPr>
        <p:spPr>
          <a:xfrm>
            <a:off x="1424608" y="4725144"/>
            <a:ext cx="7344816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ct val="20000"/>
              </a:spcBef>
              <a:defRPr/>
            </a:pPr>
            <a:endParaRPr lang="zh-TW" altLang="en-US" sz="28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26ED42E-1C85-47F6-B83F-949B653D6B43}"/>
              </a:ext>
            </a:extLst>
          </p:cNvPr>
          <p:cNvSpPr txBox="1"/>
          <p:nvPr/>
        </p:nvSpPr>
        <p:spPr>
          <a:xfrm>
            <a:off x="393141" y="2470539"/>
            <a:ext cx="911971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演講費：聘請專家、學者專題演講，如邀請名人、外籍講者等講座活動，屬「演講費」。</a:t>
            </a:r>
            <a:endParaRPr lang="en-US" altLang="zh-TW" sz="3200" dirty="0">
              <a:latin typeface="微軟正黑體" pitchFamily="34" charset="-120"/>
              <a:ea typeface="微軟正黑體" pitchFamily="34" charset="-120"/>
            </a:endParaRPr>
          </a:p>
          <a:p>
            <a:pPr algn="just"/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如國外講者，上限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2400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元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時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algn="just"/>
            <a:endParaRPr lang="en-US" altLang="zh-TW" sz="3200" dirty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鐘點費：開課或舉辦各項工作坊，聘請授課人員講授課程所發的鐘點費，屬「授課鐘點費」。</a:t>
            </a:r>
            <a:endParaRPr lang="en-US" altLang="zh-TW" sz="3200" dirty="0">
              <a:latin typeface="微軟正黑體" pitchFamily="34" charset="-120"/>
              <a:ea typeface="微軟正黑體" pitchFamily="34" charset="-120"/>
            </a:endParaRPr>
          </a:p>
          <a:p>
            <a:pPr algn="just"/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校內教師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1,000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元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時、校外教師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2,000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元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時</a:t>
            </a:r>
            <a:r>
              <a:rPr lang="en-US" altLang="zh-TW" sz="3200"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sz="32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8420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E6853013-5196-46E4-B5AE-983D25029C69}"/>
              </a:ext>
            </a:extLst>
          </p:cNvPr>
          <p:cNvSpPr txBox="1"/>
          <p:nvPr/>
        </p:nvSpPr>
        <p:spPr>
          <a:xfrm>
            <a:off x="774108" y="476673"/>
            <a:ext cx="7851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623888"/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Q5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：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關於編列兼任助理費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/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工作費  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itchFamily="2" charset="2"/>
            </a:endParaRPr>
          </a:p>
          <a:p>
            <a:pPr marL="623888" indent="-623888"/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          需要哪些機關負擔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?</a:t>
            </a:r>
            <a:endParaRPr lang="en-US" altLang="zh-TW" sz="2400" b="1" dirty="0">
              <a:sym typeface="Wingdings" pitchFamily="2" charset="2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770D3A90-3A4A-413D-9235-176154701E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049945"/>
              </p:ext>
            </p:extLst>
          </p:nvPr>
        </p:nvGraphicFramePr>
        <p:xfrm>
          <a:off x="1280593" y="1941964"/>
          <a:ext cx="7490047" cy="422334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591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7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1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2075">
                <a:tc>
                  <a:txBody>
                    <a:bodyPr/>
                    <a:lstStyle/>
                    <a:p>
                      <a:pPr algn="l" fontAlgn="ctr"/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日聘</a:t>
                      </a:r>
                      <a:endParaRPr lang="en-US" altLang="zh-TW" sz="280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400" b="0" i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≦</a:t>
                      </a:r>
                      <a:r>
                        <a:rPr lang="en-US" altLang="zh-TW" sz="2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47</a:t>
                      </a:r>
                      <a:r>
                        <a:rPr lang="zh-TW" altLang="en-US" sz="2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小時</a:t>
                      </a:r>
                      <a:r>
                        <a:rPr lang="en-US" altLang="zh-TW" sz="2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月聘</a:t>
                      </a:r>
                      <a:endParaRPr lang="en-US" altLang="zh-TW" sz="280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(48~184</a:t>
                      </a:r>
                      <a:r>
                        <a:rPr lang="zh-TW" altLang="en-US" sz="2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小時</a:t>
                      </a:r>
                      <a:r>
                        <a:rPr lang="en-US" altLang="zh-TW" sz="2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07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勞保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11%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11%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07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健保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X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5.17%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07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補充保費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2.11%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X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207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勞退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6%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6%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207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職災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0.11%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0.11%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FD83EF48-DFFD-43AB-B47C-363DD43421DD}"/>
              </a:ext>
            </a:extLst>
          </p:cNvPr>
          <p:cNvSpPr txBox="1"/>
          <p:nvPr/>
        </p:nvSpPr>
        <p:spPr>
          <a:xfrm>
            <a:off x="1922395" y="6302962"/>
            <a:ext cx="62064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※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僅供參考，實際數額請依人事室的保費列表為主</a:t>
            </a:r>
          </a:p>
        </p:txBody>
      </p:sp>
    </p:spTree>
    <p:extLst>
      <p:ext uri="{BB962C8B-B14F-4D97-AF65-F5344CB8AC3E}">
        <p14:creationId xmlns:p14="http://schemas.microsoft.com/office/powerpoint/2010/main" val="2140579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E6853013-5196-46E4-B5AE-983D25029C69}"/>
              </a:ext>
            </a:extLst>
          </p:cNvPr>
          <p:cNvSpPr txBox="1"/>
          <p:nvPr/>
        </p:nvSpPr>
        <p:spPr>
          <a:xfrm>
            <a:off x="327507" y="582631"/>
            <a:ext cx="7851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623888"/>
            <a:r>
              <a:rPr lang="zh-TW" altLang="en-US" sz="40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核銷時，再請留意經費來源</a:t>
            </a:r>
            <a:endParaRPr lang="en-US" altLang="zh-TW" sz="2400" b="1" dirty="0">
              <a:highlight>
                <a:srgbClr val="FFFF00"/>
              </a:highlight>
              <a:sym typeface="Wingdings" pitchFamily="2" charset="2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65D4041-71BE-4526-BDB8-BD4578B36F81}"/>
              </a:ext>
            </a:extLst>
          </p:cNvPr>
          <p:cNvSpPr txBox="1"/>
          <p:nvPr/>
        </p:nvSpPr>
        <p:spPr>
          <a:xfrm>
            <a:off x="298641" y="1819920"/>
            <a:ext cx="78513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623888"/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高教深耕業務費</a:t>
            </a:r>
            <a:endParaRPr lang="en-US" altLang="zh-TW" sz="4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itchFamily="2" charset="2"/>
            </a:endParaRPr>
          </a:p>
          <a:p>
            <a:pPr marL="623888" indent="-623888"/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會簽編號</a:t>
            </a:r>
            <a:r>
              <a:rPr lang="en-US" altLang="zh-TW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113XXXXXXXX</a:t>
            </a:r>
          </a:p>
          <a:p>
            <a:pPr marL="623888" indent="-623888"/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itchFamily="2" charset="2"/>
            </a:endParaRPr>
          </a:p>
          <a:p>
            <a:pPr marL="623888" indent="-623888"/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itchFamily="2" charset="2"/>
            </a:endParaRPr>
          </a:p>
          <a:p>
            <a:pPr marL="623888" indent="-623888"/>
            <a:r>
              <a:rPr lang="zh-TW" altLang="en-US" sz="4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基補一</a:t>
            </a:r>
            <a:r>
              <a:rPr lang="en-US" altLang="zh-TW" sz="4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優化生師比</a:t>
            </a:r>
            <a:r>
              <a:rPr lang="en-US" altLang="zh-TW" sz="4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業務費</a:t>
            </a:r>
            <a:endParaRPr lang="en-US" altLang="zh-TW" sz="40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3888" indent="-623888"/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會簽編號</a:t>
            </a:r>
            <a:r>
              <a:rPr lang="en-US" altLang="zh-TW" sz="4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113XXXXXXXX</a:t>
            </a:r>
          </a:p>
          <a:p>
            <a:pPr marL="623888" indent="-623888"/>
            <a:endParaRPr lang="en-US" altLang="zh-TW" sz="2400" b="1" dirty="0">
              <a:sym typeface="Wingdings" pitchFamily="2" charset="2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8ED6086D-DB29-463E-869B-E63F41DA2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704" y="1452058"/>
            <a:ext cx="2864209" cy="2076173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45801405-FEF2-4A88-B9A0-240EE88BF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5084" y="4367855"/>
            <a:ext cx="2845829" cy="204006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DE03C93B-9CE6-41DC-8892-1E075F2F54B7}"/>
              </a:ext>
            </a:extLst>
          </p:cNvPr>
          <p:cNvSpPr/>
          <p:nvPr/>
        </p:nvSpPr>
        <p:spPr>
          <a:xfrm>
            <a:off x="6702765" y="3283333"/>
            <a:ext cx="2389817" cy="3235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8F9AB1A-8775-49D5-BA0B-AEADFC8B3FD4}"/>
              </a:ext>
            </a:extLst>
          </p:cNvPr>
          <p:cNvSpPr/>
          <p:nvPr/>
        </p:nvSpPr>
        <p:spPr>
          <a:xfrm>
            <a:off x="6702764" y="6136445"/>
            <a:ext cx="2389817" cy="3235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73045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47857" y="2757643"/>
            <a:ext cx="8877106" cy="868092"/>
          </a:xfrm>
          <a:prstGeom prst="rect">
            <a:avLst/>
          </a:prstGeom>
        </p:spPr>
        <p:txBody>
          <a:bodyPr vert="horz" lIns="74295" tIns="37148" rIns="74295" bIns="37148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zh-TW" altLang="en-US" sz="4875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A70D-A99A-435C-BBDD-E690B1420126}" type="slidenum">
              <a:rPr lang="zh-TW" altLang="en-US" smtClean="0"/>
              <a:t>28</a:t>
            </a:fld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9AA044A3-60A2-4D7C-BF3F-719D31A331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0" t="13604" r="1982" b="19097"/>
          <a:stretch/>
        </p:blipFill>
        <p:spPr>
          <a:xfrm>
            <a:off x="0" y="6380703"/>
            <a:ext cx="9906000" cy="477297"/>
          </a:xfrm>
          <a:prstGeom prst="rect">
            <a:avLst/>
          </a:prstGeom>
        </p:spPr>
      </p:pic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7B7D918F-2185-499F-93C4-D529966D1B30}"/>
              </a:ext>
            </a:extLst>
          </p:cNvPr>
          <p:cNvCxnSpPr>
            <a:cxnSpLocks/>
          </p:cNvCxnSpPr>
          <p:nvPr/>
        </p:nvCxnSpPr>
        <p:spPr>
          <a:xfrm flipH="1">
            <a:off x="916783" y="1234050"/>
            <a:ext cx="8189974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88C19B1A-8709-4341-B0B1-652DE0F2A3CA}"/>
              </a:ext>
            </a:extLst>
          </p:cNvPr>
          <p:cNvSpPr txBox="1"/>
          <p:nvPr/>
        </p:nvSpPr>
        <p:spPr>
          <a:xfrm>
            <a:off x="3501973" y="587719"/>
            <a:ext cx="2568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聯絡資訊</a:t>
            </a:r>
            <a:endParaRPr lang="zh-TW" altLang="en-US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內容版面配置區 4">
            <a:extLst>
              <a:ext uri="{FF2B5EF4-FFF2-40B4-BE49-F238E27FC236}">
                <a16:creationId xmlns:a16="http://schemas.microsoft.com/office/drawing/2014/main" id="{69F1903E-0BBB-42D1-B9F8-FC68818AB2D8}"/>
              </a:ext>
            </a:extLst>
          </p:cNvPr>
          <p:cNvSpPr txBox="1">
            <a:spLocks/>
          </p:cNvSpPr>
          <p:nvPr/>
        </p:nvSpPr>
        <p:spPr>
          <a:xfrm>
            <a:off x="266796" y="1763037"/>
            <a:ext cx="4519613" cy="38824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275" dirty="0">
                <a:solidFill>
                  <a:srgbClr val="1D2C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工程</a:t>
            </a:r>
            <a:r>
              <a:rPr lang="zh-TW" altLang="en-US" dirty="0">
                <a:solidFill>
                  <a:srgbClr val="1D2C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學院→陳宜湘 分機</a:t>
            </a:r>
            <a:r>
              <a:rPr lang="en-US" altLang="zh-TW" dirty="0">
                <a:solidFill>
                  <a:srgbClr val="1D2C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4008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dirty="0">
              <a:solidFill>
                <a:srgbClr val="1D2C1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1D2C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管理學院→張瑞文 分機</a:t>
            </a:r>
            <a:r>
              <a:rPr lang="en-US" altLang="zh-TW" dirty="0">
                <a:solidFill>
                  <a:srgbClr val="1D2C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5003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dirty="0">
              <a:solidFill>
                <a:srgbClr val="1D2C1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1D2C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設計學院→張喬雅 分機</a:t>
            </a:r>
            <a:r>
              <a:rPr lang="en-US" altLang="zh-TW" dirty="0">
                <a:solidFill>
                  <a:srgbClr val="1D2C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dirty="0">
              <a:solidFill>
                <a:srgbClr val="1D2C1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1D2C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人文學院→楊玫蘭 分機</a:t>
            </a:r>
            <a:r>
              <a:rPr lang="en-US" altLang="zh-TW" dirty="0">
                <a:solidFill>
                  <a:srgbClr val="1D2C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3003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dirty="0">
              <a:solidFill>
                <a:srgbClr val="1D2C1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1D2C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未來學院→</a:t>
            </a:r>
            <a:r>
              <a:rPr lang="zh-TW" altLang="en-US">
                <a:solidFill>
                  <a:srgbClr val="1D2C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陳應心 分機</a:t>
            </a:r>
            <a:r>
              <a:rPr lang="en-US" altLang="zh-TW">
                <a:solidFill>
                  <a:srgbClr val="1D2C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7189</a:t>
            </a:r>
            <a:endParaRPr lang="zh-TW" altLang="en-US" dirty="0">
              <a:solidFill>
                <a:srgbClr val="1D2C1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內容版面配置區 4">
            <a:extLst>
              <a:ext uri="{FF2B5EF4-FFF2-40B4-BE49-F238E27FC236}">
                <a16:creationId xmlns:a16="http://schemas.microsoft.com/office/drawing/2014/main" id="{1C647F52-54DF-402F-90A8-230AD39C1710}"/>
              </a:ext>
            </a:extLst>
          </p:cNvPr>
          <p:cNvSpPr txBox="1">
            <a:spLocks/>
          </p:cNvSpPr>
          <p:nvPr/>
        </p:nvSpPr>
        <p:spPr>
          <a:xfrm>
            <a:off x="5111792" y="910884"/>
            <a:ext cx="4794208" cy="3882430"/>
          </a:xfrm>
          <a:prstGeom prst="rect">
            <a:avLst/>
          </a:prstGeom>
        </p:spPr>
        <p:txBody>
          <a:bodyPr vert="horz" lIns="74295" tIns="37148" rIns="74295" bIns="3714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TW" sz="2275" dirty="0">
              <a:solidFill>
                <a:srgbClr val="1D2C1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275" dirty="0">
              <a:solidFill>
                <a:srgbClr val="1D2C1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275" dirty="0">
                <a:solidFill>
                  <a:srgbClr val="1D2C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資訊中心→</a:t>
            </a:r>
            <a:r>
              <a:rPr lang="zh-TW" altLang="zh-TW" sz="2275" dirty="0">
                <a:solidFill>
                  <a:srgbClr val="1D2C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高楚鈞</a:t>
            </a:r>
            <a:r>
              <a:rPr lang="zh-TW" altLang="en-US" sz="2275" dirty="0">
                <a:solidFill>
                  <a:srgbClr val="1D2C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分機</a:t>
            </a:r>
            <a:r>
              <a:rPr lang="en-US" altLang="zh-TW" sz="2275" dirty="0">
                <a:solidFill>
                  <a:srgbClr val="1D2C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2668</a:t>
            </a:r>
          </a:p>
          <a:p>
            <a:endParaRPr lang="en-US" altLang="zh-TW" sz="2275" dirty="0">
              <a:solidFill>
                <a:srgbClr val="1D2C1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275" dirty="0">
                <a:solidFill>
                  <a:srgbClr val="1D2C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</a:t>
            </a:r>
            <a:r>
              <a:rPr lang="zh-TW" altLang="en-US" sz="2275">
                <a:solidFill>
                  <a:srgbClr val="1D2C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卓中心→李佳憶 分機</a:t>
            </a:r>
            <a:r>
              <a:rPr lang="en-US" altLang="zh-TW" sz="2275">
                <a:solidFill>
                  <a:srgbClr val="1D2C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2254</a:t>
            </a:r>
            <a:endParaRPr lang="en-US" altLang="zh-TW" sz="2275" dirty="0">
              <a:solidFill>
                <a:srgbClr val="1D2C1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275" dirty="0">
              <a:solidFill>
                <a:srgbClr val="1D2C1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275" dirty="0">
                <a:solidFill>
                  <a:srgbClr val="1D2C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社會實踐</a:t>
            </a:r>
            <a:r>
              <a:rPr lang="zh-TW" altLang="en-US" sz="2275">
                <a:solidFill>
                  <a:srgbClr val="1D2C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中心→張世良 分機</a:t>
            </a:r>
            <a:r>
              <a:rPr lang="en-US" altLang="zh-TW" sz="2275">
                <a:solidFill>
                  <a:srgbClr val="1D2C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2484</a:t>
            </a:r>
            <a:endParaRPr lang="en-US" altLang="zh-TW" sz="2275" dirty="0">
              <a:solidFill>
                <a:srgbClr val="1D2C1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275" dirty="0">
              <a:solidFill>
                <a:srgbClr val="1D2C1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sz="2275" dirty="0">
              <a:solidFill>
                <a:srgbClr val="1D2C1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781798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字方塊 14">
            <a:extLst>
              <a:ext uri="{FF2B5EF4-FFF2-40B4-BE49-F238E27FC236}">
                <a16:creationId xmlns:a16="http://schemas.microsoft.com/office/drawing/2014/main" id="{D636AAFF-8D7B-4F4B-9F50-16B5F785BA75}"/>
              </a:ext>
            </a:extLst>
          </p:cNvPr>
          <p:cNvSpPr txBox="1"/>
          <p:nvPr/>
        </p:nvSpPr>
        <p:spPr>
          <a:xfrm>
            <a:off x="2195461" y="3969995"/>
            <a:ext cx="5515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3600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Thank you for listening.</a:t>
            </a:r>
            <a:endParaRPr kumimoji="1" lang="zh-TW" altLang="en-US" sz="3600" b="1" spc="1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7E939B6-7A32-49F0-A3CF-D276F2669529}"/>
              </a:ext>
            </a:extLst>
          </p:cNvPr>
          <p:cNvSpPr txBox="1"/>
          <p:nvPr/>
        </p:nvSpPr>
        <p:spPr>
          <a:xfrm>
            <a:off x="1605802" y="2877635"/>
            <a:ext cx="66943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6909" indent="-506909"/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  <a:t>113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年末請大家參與</a:t>
            </a:r>
            <a:r>
              <a:rPr lang="zh-TW" altLang="en-US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高教成果展</a:t>
            </a:r>
            <a:endParaRPr lang="en-US" altLang="zh-TW" sz="3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5042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BD377881-D327-4D29-8E36-2D9F2A192FB7}"/>
              </a:ext>
            </a:extLst>
          </p:cNvPr>
          <p:cNvSpPr/>
          <p:nvPr/>
        </p:nvSpPr>
        <p:spPr>
          <a:xfrm>
            <a:off x="471712" y="2431010"/>
            <a:ext cx="9151257" cy="4210876"/>
          </a:xfrm>
          <a:prstGeom prst="roundRect">
            <a:avLst>
              <a:gd name="adj" fmla="val 4948"/>
            </a:avLst>
          </a:prstGeom>
          <a:solidFill>
            <a:srgbClr val="DCEDED"/>
          </a:solidFill>
          <a:ln w="28575">
            <a:solidFill>
              <a:srgbClr val="21ABA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BEEECAE-0E57-4669-9542-E73B031F507C}"/>
              </a:ext>
            </a:extLst>
          </p:cNvPr>
          <p:cNvSpPr/>
          <p:nvPr/>
        </p:nvSpPr>
        <p:spPr>
          <a:xfrm>
            <a:off x="880788" y="2653491"/>
            <a:ext cx="84544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點選「申請變更」後先按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暫存鈕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，出現「</a:t>
            </a:r>
            <a:r>
              <a:rPr lang="zh-TW" altLang="en-US" sz="28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申請變更內容</a:t>
            </a:r>
            <a:r>
              <a:rPr lang="en-US" altLang="zh-TW" sz="28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經費異動</a:t>
            </a:r>
            <a:r>
              <a:rPr lang="en-US" altLang="zh-TW" sz="28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，再開始微調。 </a:t>
            </a:r>
            <a:endParaRPr lang="zh-TW" altLang="en-US" sz="2800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5DC3FA0B-15F8-4A39-ADEC-829F7A500D1D}"/>
              </a:ext>
            </a:extLst>
          </p:cNvPr>
          <p:cNvGrpSpPr/>
          <p:nvPr/>
        </p:nvGrpSpPr>
        <p:grpSpPr>
          <a:xfrm>
            <a:off x="471713" y="1019544"/>
            <a:ext cx="9151257" cy="1237886"/>
            <a:chOff x="953144" y="1805574"/>
            <a:chExt cx="8202967" cy="1748900"/>
          </a:xfrm>
        </p:grpSpPr>
        <p:sp>
          <p:nvSpPr>
            <p:cNvPr id="3" name="矩形: 圓角 2">
              <a:extLst>
                <a:ext uri="{FF2B5EF4-FFF2-40B4-BE49-F238E27FC236}">
                  <a16:creationId xmlns:a16="http://schemas.microsoft.com/office/drawing/2014/main" id="{A7BCA3F0-CDC2-4E2C-A81E-E182DB70F6D4}"/>
                </a:ext>
              </a:extLst>
            </p:cNvPr>
            <p:cNvSpPr/>
            <p:nvPr/>
          </p:nvSpPr>
          <p:spPr>
            <a:xfrm>
              <a:off x="953144" y="1805574"/>
              <a:ext cx="8202967" cy="1748900"/>
            </a:xfrm>
            <a:prstGeom prst="roundRect">
              <a:avLst/>
            </a:prstGeom>
            <a:solidFill>
              <a:srgbClr val="DCEDED"/>
            </a:solidFill>
            <a:ln w="28575">
              <a:solidFill>
                <a:srgbClr val="21ABA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06FD199-9998-4405-8050-5C5B39C98517}"/>
                </a:ext>
              </a:extLst>
            </p:cNvPr>
            <p:cNvSpPr/>
            <p:nvPr/>
          </p:nvSpPr>
          <p:spPr>
            <a:xfrm>
              <a:off x="1154241" y="2243212"/>
              <a:ext cx="165588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endParaRPr kumimoji="1" lang="zh-TW" altLang="en-US" sz="5400" dirty="0">
                <a:solidFill>
                  <a:srgbClr val="21ABAB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8CC0A59C-F3F2-4A7C-B613-DD700DAD95CC}"/>
                </a:ext>
              </a:extLst>
            </p:cNvPr>
            <p:cNvSpPr/>
            <p:nvPr/>
          </p:nvSpPr>
          <p:spPr>
            <a:xfrm>
              <a:off x="1319829" y="1997976"/>
              <a:ext cx="757839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瀏覽器請使用</a:t>
              </a:r>
              <a:r>
                <a:rPr lang="en-US" altLang="zh-TW" sz="28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Chrome</a:t>
              </a:r>
              <a:r>
                <a:rPr lang="en-US" altLang="zh-TW" sz="2800" b="1" dirty="0">
                  <a:solidFill>
                    <a:schemeClr val="accent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或</a:t>
              </a:r>
              <a:r>
                <a:rPr lang="zh-TW" altLang="en-US" sz="2800" b="1" dirty="0">
                  <a:solidFill>
                    <a:schemeClr val="accent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sz="28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IE 9.0(</a:t>
              </a:r>
              <a:r>
                <a:rPr lang="zh-TW" altLang="en-US" sz="28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含</a:t>
              </a:r>
              <a:r>
                <a:rPr lang="en-US" altLang="zh-TW" sz="28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28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以上</a:t>
              </a:r>
              <a:r>
                <a: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版本，以確保系統正常使用。</a:t>
              </a:r>
              <a:endPara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21" name="圖片 20">
            <a:extLst>
              <a:ext uri="{FF2B5EF4-FFF2-40B4-BE49-F238E27FC236}">
                <a16:creationId xmlns:a16="http://schemas.microsoft.com/office/drawing/2014/main" id="{687DE81E-4FF7-420D-8166-8AFE4D2B3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616" t="62205" r="10250" b="28619"/>
          <a:stretch/>
        </p:blipFill>
        <p:spPr>
          <a:xfrm>
            <a:off x="1085632" y="3699284"/>
            <a:ext cx="5563546" cy="1204334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4B94DEA0-125E-47EC-BF54-4774D67835C5}"/>
              </a:ext>
            </a:extLst>
          </p:cNvPr>
          <p:cNvSpPr/>
          <p:nvPr/>
        </p:nvSpPr>
        <p:spPr>
          <a:xfrm>
            <a:off x="1085633" y="4076566"/>
            <a:ext cx="1314668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ABE6D968-1C7B-4346-B2CA-127BC972B406}"/>
              </a:ext>
            </a:extLst>
          </p:cNvPr>
          <p:cNvSpPr/>
          <p:nvPr/>
        </p:nvSpPr>
        <p:spPr>
          <a:xfrm>
            <a:off x="571573" y="3830079"/>
            <a:ext cx="6184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kumimoji="1" lang="en-US" altLang="zh-TW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  <a:endParaRPr kumimoji="1" lang="zh-TW" alt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467628E2-14B8-41D6-8040-533B58040674}"/>
              </a:ext>
            </a:extLst>
          </p:cNvPr>
          <p:cNvGrpSpPr/>
          <p:nvPr/>
        </p:nvGrpSpPr>
        <p:grpSpPr>
          <a:xfrm>
            <a:off x="1067471" y="5012561"/>
            <a:ext cx="7771057" cy="951363"/>
            <a:chOff x="1085632" y="5145010"/>
            <a:chExt cx="7771057" cy="951363"/>
          </a:xfrm>
        </p:grpSpPr>
        <p:pic>
          <p:nvPicPr>
            <p:cNvPr id="18" name="Picture 4">
              <a:extLst>
                <a:ext uri="{FF2B5EF4-FFF2-40B4-BE49-F238E27FC236}">
                  <a16:creationId xmlns:a16="http://schemas.microsoft.com/office/drawing/2014/main" id="{28486477-017D-4523-8131-F0F2D2E229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66667" r="26614" b="24444"/>
            <a:stretch/>
          </p:blipFill>
          <p:spPr bwMode="auto">
            <a:xfrm>
              <a:off x="1085632" y="5145010"/>
              <a:ext cx="7771057" cy="737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240F677-1A94-4BF3-ABD6-877FCB6C37F3}"/>
                </a:ext>
              </a:extLst>
            </p:cNvPr>
            <p:cNvSpPr/>
            <p:nvPr/>
          </p:nvSpPr>
          <p:spPr>
            <a:xfrm>
              <a:off x="7335367" y="5509916"/>
              <a:ext cx="914546" cy="36252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29A7E927-1AFE-4E6F-B124-AC6FA402FCDE}"/>
                </a:ext>
              </a:extLst>
            </p:cNvPr>
            <p:cNvSpPr/>
            <p:nvPr/>
          </p:nvSpPr>
          <p:spPr>
            <a:xfrm>
              <a:off x="6790654" y="5326932"/>
              <a:ext cx="47550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kumimoji="1" lang="en-US" altLang="zh-TW" sz="44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</a:t>
              </a:r>
              <a:endParaRPr kumimoji="1" lang="zh-TW" altLang="en-US" sz="44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C4FBC280-12F7-4440-802E-2B9074544B0B}"/>
              </a:ext>
            </a:extLst>
          </p:cNvPr>
          <p:cNvSpPr txBox="1"/>
          <p:nvPr/>
        </p:nvSpPr>
        <p:spPr>
          <a:xfrm>
            <a:off x="-2136915" y="185712"/>
            <a:ext cx="4273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4000" b="1" dirty="0">
                <a:solidFill>
                  <a:schemeClr val="tx1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sz="4000" b="1" dirty="0">
                <a:solidFill>
                  <a:schemeClr val="tx1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提醒</a:t>
            </a:r>
            <a:endParaRPr lang="zh-TW" altLang="en-US" sz="4000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A554819F-9A40-4DA3-BA04-E996BC436A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486" t="11422" r="1486" b="24943"/>
          <a:stretch/>
        </p:blipFill>
        <p:spPr>
          <a:xfrm>
            <a:off x="1012215" y="5901567"/>
            <a:ext cx="4526463" cy="546169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6CCEF2E5-6865-4923-BCDE-A41B5A725C13}"/>
              </a:ext>
            </a:extLst>
          </p:cNvPr>
          <p:cNvSpPr/>
          <p:nvPr/>
        </p:nvSpPr>
        <p:spPr>
          <a:xfrm>
            <a:off x="2977860" y="5989641"/>
            <a:ext cx="2610139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602CD486-F292-41C0-922D-432C5CFC3875}"/>
              </a:ext>
            </a:extLst>
          </p:cNvPr>
          <p:cNvSpPr/>
          <p:nvPr/>
        </p:nvSpPr>
        <p:spPr>
          <a:xfrm>
            <a:off x="2154967" y="5516846"/>
            <a:ext cx="12278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kumimoji="1" lang="en-US" altLang="zh-TW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  <a:endParaRPr kumimoji="1" lang="zh-TW" alt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789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7B20B322-B0B3-384F-8C0F-040301CCE5B0}"/>
              </a:ext>
            </a:extLst>
          </p:cNvPr>
          <p:cNvSpPr txBox="1"/>
          <p:nvPr/>
        </p:nvSpPr>
        <p:spPr>
          <a:xfrm>
            <a:off x="4141919" y="2716642"/>
            <a:ext cx="16221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TW" sz="8800" dirty="0">
                <a:solidFill>
                  <a:srgbClr val="008F8F"/>
                </a:solidFill>
                <a:latin typeface="Century Gothic" panose="020B0502020202020204" pitchFamily="34" charset="0"/>
              </a:rPr>
              <a:t>01</a:t>
            </a:r>
            <a:endParaRPr kumimoji="1" lang="zh-TW" altLang="en-US" sz="8800" dirty="0">
              <a:solidFill>
                <a:srgbClr val="008F8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9CBA15E-6E30-3B48-AFE7-34C258842879}"/>
              </a:ext>
            </a:extLst>
          </p:cNvPr>
          <p:cNvSpPr txBox="1"/>
          <p:nvPr/>
        </p:nvSpPr>
        <p:spPr>
          <a:xfrm>
            <a:off x="1752600" y="4349591"/>
            <a:ext cx="6470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0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需要微調的行動方案類型</a:t>
            </a:r>
            <a:endParaRPr kumimoji="1" lang="en-US" altLang="zh-TW" sz="4000" b="1" spc="450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5938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資料庫圖表 6">
            <a:extLst>
              <a:ext uri="{FF2B5EF4-FFF2-40B4-BE49-F238E27FC236}">
                <a16:creationId xmlns:a16="http://schemas.microsoft.com/office/drawing/2014/main" id="{78F65EB1-64A2-4F1B-B572-20FBAF4754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9938357"/>
              </p:ext>
            </p:extLst>
          </p:nvPr>
        </p:nvGraphicFramePr>
        <p:xfrm>
          <a:off x="721059" y="287651"/>
          <a:ext cx="8463883" cy="6282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462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DC2C26-5187-4E4E-982A-D61007B06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89DC2C26-5187-4E4E-982A-D61007B06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89DC2C26-5187-4E4E-982A-D61007B06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4C21C3-3CFB-49B9-B76A-98234129C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C34C21C3-3CFB-49B9-B76A-98234129C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C34C21C3-3CFB-49B9-B76A-98234129C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C74FF7-5AEE-4FE4-A56B-E9644F39A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29C74FF7-5AEE-4FE4-A56B-E9644F39A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29C74FF7-5AEE-4FE4-A56B-E9644F39A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1EE4A9-1188-4035-8451-10FC2FE5E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3F1EE4A9-1188-4035-8451-10FC2FE5E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3F1EE4A9-1188-4035-8451-10FC2FE5E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9941" y="2131598"/>
            <a:ext cx="8726118" cy="396295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0532" y="532098"/>
            <a:ext cx="8424936" cy="1470025"/>
          </a:xfrm>
        </p:spPr>
        <p:txBody>
          <a:bodyPr>
            <a:normAutofit/>
          </a:bodyPr>
          <a:lstStyle/>
          <a:p>
            <a:r>
              <a:rPr lang="en-US" altLang="zh-TW" sz="4000" b="1" dirty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原本未編經費科目，實際已經花用</a:t>
            </a:r>
          </a:p>
        </p:txBody>
      </p:sp>
      <p:sp>
        <p:nvSpPr>
          <p:cNvPr id="5" name="矩形 4"/>
          <p:cNvSpPr/>
          <p:nvPr/>
        </p:nvSpPr>
        <p:spPr>
          <a:xfrm>
            <a:off x="1208314" y="3768080"/>
            <a:ext cx="7777134" cy="5760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449401" y="232031"/>
            <a:ext cx="9311456" cy="2016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71463" indent="-271463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TW" sz="4000" b="1" dirty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原本未編經費科目，因應下半年度或近期已經要動支，調整「經費數額」及新增「科目」。</a:t>
            </a:r>
            <a:endParaRPr lang="en-US" altLang="zh-TW" sz="4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822508" y="5245648"/>
            <a:ext cx="8926285" cy="1080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1463" indent="-271463" defTabSz="914400">
              <a:spcBef>
                <a:spcPct val="20000"/>
              </a:spcBef>
              <a:defRPr/>
            </a:pPr>
            <a:r>
              <a:rPr lang="en-US" altLang="zh-TW" sz="2800" b="1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sz="2800" b="1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如微調執行期程，視同經費落後一次，且行動方案執行率須</a:t>
            </a:r>
            <a:r>
              <a:rPr lang="en-US" altLang="zh-TW" sz="2800" b="1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2800" b="1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月前達</a:t>
            </a:r>
            <a:r>
              <a:rPr lang="en-US" altLang="zh-TW" sz="2800" b="1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80%</a:t>
            </a:r>
            <a:r>
              <a:rPr lang="zh-TW" altLang="en-US" sz="2800" b="1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800" b="1" u="sng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25539" y="2248251"/>
            <a:ext cx="89262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例如：原本課程活動未編列租車費，因應下學期搭配課程活動參訪，需要編列「租車費」、「保險費」等，可進行微調。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C990635-DFA7-474C-9FA1-74028703EEF7}"/>
              </a:ext>
            </a:extLst>
          </p:cNvPr>
          <p:cNvSpPr txBox="1"/>
          <p:nvPr/>
        </p:nvSpPr>
        <p:spPr>
          <a:xfrm>
            <a:off x="822508" y="3917251"/>
            <a:ext cx="85652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b="1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sz="2800" b="1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國外差旅費、資料蒐集費為管制性科目，原有編列可調降，不宜新增。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19EE1A0-0A03-4C41-B70B-9D49E9D94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77" y="2379772"/>
            <a:ext cx="8447443" cy="2484817"/>
          </a:xfrm>
          <a:prstGeom prst="rect">
            <a:avLst/>
          </a:prstGeom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992560" y="374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271463" indent="-271463">
              <a:spcBef>
                <a:spcPct val="20000"/>
              </a:spcBef>
              <a:defRPr/>
            </a:pPr>
            <a:r>
              <a:rPr lang="en-US" altLang="zh-TW" sz="4400" b="1" dirty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4400" b="1" dirty="0">
                <a:latin typeface="微軟正黑體" pitchFamily="34" charset="-120"/>
                <a:ea typeface="微軟正黑體" pitchFamily="34" charset="-120"/>
              </a:rPr>
              <a:t>原本已經有編列經費科目，</a:t>
            </a:r>
            <a:endParaRPr lang="en-US" altLang="zh-TW" sz="4400" b="1" dirty="0">
              <a:latin typeface="微軟正黑體" pitchFamily="34" charset="-120"/>
              <a:ea typeface="微軟正黑體" pitchFamily="34" charset="-120"/>
            </a:endParaRPr>
          </a:p>
          <a:p>
            <a:pPr marL="271463" indent="-271463">
              <a:spcBef>
                <a:spcPct val="20000"/>
              </a:spcBef>
              <a:defRPr/>
            </a:pPr>
            <a:r>
              <a:rPr lang="zh-TW" altLang="en-US" sz="4400" b="1" dirty="0">
                <a:latin typeface="微軟正黑體" pitchFamily="34" charset="-120"/>
                <a:ea typeface="微軟正黑體" pitchFamily="34" charset="-120"/>
              </a:rPr>
              <a:t>但已經動</a:t>
            </a:r>
            <a:r>
              <a:rPr lang="en-US" altLang="zh-TW" sz="4400" b="1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4400" b="1" dirty="0">
                <a:latin typeface="微軟正黑體" pitchFamily="34" charset="-120"/>
                <a:ea typeface="微軟正黑體" pitchFamily="34" charset="-120"/>
              </a:rPr>
              <a:t>實支 超過原本編列經費數額</a:t>
            </a:r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1235802" y="1412776"/>
            <a:ext cx="7677639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1463" indent="-271463" defTabSz="914400">
              <a:spcBef>
                <a:spcPct val="20000"/>
              </a:spcBef>
              <a:defRPr/>
            </a:pP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29277" y="2703806"/>
            <a:ext cx="7529159" cy="14763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7B20B322-B0B3-384F-8C0F-040301CCE5B0}"/>
              </a:ext>
            </a:extLst>
          </p:cNvPr>
          <p:cNvSpPr txBox="1"/>
          <p:nvPr/>
        </p:nvSpPr>
        <p:spPr>
          <a:xfrm>
            <a:off x="4141919" y="2716642"/>
            <a:ext cx="16221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TW" sz="8800" dirty="0">
                <a:solidFill>
                  <a:srgbClr val="008F8F"/>
                </a:solidFill>
                <a:latin typeface="Century Gothic" panose="020B0502020202020204" pitchFamily="34" charset="0"/>
              </a:rPr>
              <a:t>02</a:t>
            </a:r>
            <a:endParaRPr kumimoji="1" lang="zh-TW" altLang="en-US" sz="8800" dirty="0">
              <a:solidFill>
                <a:srgbClr val="008F8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9CBA15E-6E30-3B48-AFE7-34C258842879}"/>
              </a:ext>
            </a:extLst>
          </p:cNvPr>
          <p:cNvSpPr txBox="1"/>
          <p:nvPr/>
        </p:nvSpPr>
        <p:spPr>
          <a:xfrm>
            <a:off x="2574238" y="4349591"/>
            <a:ext cx="4757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0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注意事項</a:t>
            </a:r>
            <a:endParaRPr kumimoji="1" lang="en-US" altLang="zh-TW" sz="4000" b="1" spc="450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6818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3515</TotalTime>
  <Words>1272</Words>
  <Application>Microsoft Office PowerPoint</Application>
  <PresentationFormat>A4 紙張 (210x297 公釐)</PresentationFormat>
  <Paragraphs>162</Paragraphs>
  <Slides>29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7" baseType="lpstr">
      <vt:lpstr>微軟正黑體</vt:lpstr>
      <vt:lpstr>微軟正黑體</vt:lpstr>
      <vt:lpstr>Arial</vt:lpstr>
      <vt:lpstr>Calibri</vt:lpstr>
      <vt:lpstr>Calibri Light</vt:lpstr>
      <vt:lpstr>Century Gothic</vt:lpstr>
      <vt:lpstr>Verdana</vt:lpstr>
      <vt:lpstr>Office 佈景主題</vt:lpstr>
      <vt:lpstr>113年度高教深耕暨基本補助1計畫 教卓平臺經費微調操作說明會</vt:lpstr>
      <vt:lpstr>說明會內容</vt:lpstr>
      <vt:lpstr>PowerPoint 簡報</vt:lpstr>
      <vt:lpstr>PowerPoint 簡報</vt:lpstr>
      <vt:lpstr>PowerPoint 簡報</vt:lpstr>
      <vt:lpstr>1.原本未編經費科目，實際已經花用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 Office User</dc:creator>
  <cp:lastModifiedBy>Trista L.</cp:lastModifiedBy>
  <cp:revision>168</cp:revision>
  <cp:lastPrinted>2024-03-15T03:41:16Z</cp:lastPrinted>
  <dcterms:created xsi:type="dcterms:W3CDTF">2019-02-23T04:45:46Z</dcterms:created>
  <dcterms:modified xsi:type="dcterms:W3CDTF">2024-08-19T03:09:03Z</dcterms:modified>
</cp:coreProperties>
</file>