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344" r:id="rId3"/>
    <p:sldId id="268" r:id="rId4"/>
    <p:sldId id="258" r:id="rId5"/>
    <p:sldId id="302" r:id="rId6"/>
    <p:sldId id="330" r:id="rId7"/>
    <p:sldId id="261" r:id="rId8"/>
    <p:sldId id="331" r:id="rId9"/>
    <p:sldId id="357" r:id="rId10"/>
    <p:sldId id="336" r:id="rId11"/>
    <p:sldId id="358" r:id="rId12"/>
    <p:sldId id="335" r:id="rId13"/>
    <p:sldId id="333" r:id="rId14"/>
    <p:sldId id="271" r:id="rId15"/>
    <p:sldId id="348" r:id="rId16"/>
    <p:sldId id="263" r:id="rId17"/>
    <p:sldId id="273" r:id="rId18"/>
    <p:sldId id="337" r:id="rId19"/>
    <p:sldId id="338" r:id="rId20"/>
    <p:sldId id="349" r:id="rId21"/>
    <p:sldId id="295" r:id="rId22"/>
    <p:sldId id="353" r:id="rId23"/>
    <p:sldId id="354" r:id="rId24"/>
    <p:sldId id="293" r:id="rId25"/>
    <p:sldId id="312" r:id="rId26"/>
    <p:sldId id="315" r:id="rId27"/>
    <p:sldId id="265" r:id="rId2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ta L." initials="TL" lastIdx="2" clrIdx="0">
    <p:extLst>
      <p:ext uri="{19B8F6BF-5375-455C-9EA6-DF929625EA0E}">
        <p15:presenceInfo xmlns:p15="http://schemas.microsoft.com/office/powerpoint/2012/main" userId="ff098dd2f64f16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0A0"/>
    <a:srgbClr val="21ABAB"/>
    <a:srgbClr val="1D2C12"/>
    <a:srgbClr val="C00000"/>
    <a:srgbClr val="008F8F"/>
    <a:srgbClr val="DCEDED"/>
    <a:srgbClr val="B2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3" autoAdjust="0"/>
    <p:restoredTop sz="65593" autoAdjust="0"/>
  </p:normalViewPr>
  <p:slideViewPr>
    <p:cSldViewPr snapToGrid="0" snapToObjects="1">
      <p:cViewPr varScale="1">
        <p:scale>
          <a:sx n="98" d="100"/>
          <a:sy n="98" d="100"/>
        </p:scale>
        <p:origin x="13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55709-FCDC-48E1-9015-391E9B51BD2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822E4A-A6F0-4986-95AC-5AB55C307C04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原本未編</a:t>
          </a:r>
          <a:endParaRPr lang="en-US" altLang="zh-TW" sz="4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gm:t>
    </dgm:pt>
    <dgm:pt modelId="{34DECE84-8FBC-4143-A46B-9F0637BBF1A3}" type="parTrans" cxnId="{1C25E9F7-616A-4767-B316-C83AA9D49F44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9E6289-AB9B-4335-B198-D70CDADC727E}" type="sibTrans" cxnId="{1C25E9F7-616A-4767-B316-C83AA9D49F44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9F038E-3EFD-4C6F-947F-6B652B612D80}">
      <dgm:prSet custT="1"/>
      <dgm:spPr>
        <a:solidFill>
          <a:schemeClr val="accent6"/>
        </a:solidFill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原本已編列</a:t>
          </a:r>
          <a:endParaRPr lang="en-US" altLang="zh-TW" sz="4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gm:t>
    </dgm:pt>
    <dgm:pt modelId="{E7D0A948-4CFC-4AD1-93AF-A0CB602A268E}" type="parTrans" cxnId="{C6DA0D5C-CBC7-4527-88D6-14D8043A7B89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3AC074-3A10-44B2-8E1E-DF3028F85E87}" type="sibTrans" cxnId="{C6DA0D5C-CBC7-4527-88D6-14D8043A7B89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1EEBA-BC6E-4870-B9A3-E2B94707C81D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  <a:buFont typeface="+mj-lt"/>
            <a:buAutoNum type="arabicPeriod"/>
          </a:pP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實際已經花用</a:t>
          </a:r>
        </a:p>
      </dgm:t>
    </dgm:pt>
    <dgm:pt modelId="{8A57E8FC-FAA5-48F5-97F3-A8884BEAF330}" type="parTrans" cxnId="{1757E3B2-A700-468F-A74B-AC6E67A41E90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5D6857-6798-4B61-8A88-6BD35CA2754E}" type="sibTrans" cxnId="{1757E3B2-A700-468F-A74B-AC6E67A41E90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67781B-A948-4367-91C6-22FFBE231C58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  <a:buFont typeface="+mj-lt"/>
            <a:buNone/>
          </a:pPr>
          <a:r>
            <a:rPr lang="en-US" altLang="zh-TW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但實支超過原本編列經費數額</a:t>
          </a:r>
        </a:p>
      </dgm:t>
    </dgm:pt>
    <dgm:pt modelId="{848C2CEA-DDF3-4778-936C-F508EDEE0D20}" type="parTrans" cxnId="{9B58B084-D2F7-4F8C-9C40-9B018353FD86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BBC6F-1F7E-4F99-9147-F563E18E5F6E}" type="sibTrans" cxnId="{9B58B084-D2F7-4F8C-9C40-9B018353FD86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73F0E-772A-4039-9CC6-45B184FACDD0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  <a:buFont typeface="+mj-lt"/>
            <a:buAutoNum type="arabicPeriod"/>
          </a:pP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因應下半年度或近期需要動支，調整「經費數額」及新增「科目」</a:t>
          </a:r>
        </a:p>
      </dgm:t>
    </dgm:pt>
    <dgm:pt modelId="{D74A5062-864A-4F0C-B911-12B842B2E011}" type="parTrans" cxnId="{FCC644FC-35A4-481C-BFE7-BBBA277C9A3E}">
      <dgm:prSet/>
      <dgm:spPr/>
      <dgm:t>
        <a:bodyPr/>
        <a:lstStyle/>
        <a:p>
          <a:endParaRPr lang="zh-TW" altLang="en-US"/>
        </a:p>
      </dgm:t>
    </dgm:pt>
    <dgm:pt modelId="{6E1E548A-8A50-41AE-8720-904EF01844CD}" type="sibTrans" cxnId="{FCC644FC-35A4-481C-BFE7-BBBA277C9A3E}">
      <dgm:prSet/>
      <dgm:spPr/>
      <dgm:t>
        <a:bodyPr/>
        <a:lstStyle/>
        <a:p>
          <a:endParaRPr lang="zh-TW" altLang="en-US"/>
        </a:p>
      </dgm:t>
    </dgm:pt>
    <dgm:pt modelId="{01A875ED-58FD-4711-B817-B65035B8336E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  <a:buFont typeface="+mj-lt"/>
            <a:buAutoNum type="arabicPeriod"/>
          </a:pPr>
          <a:endParaRPr lang="zh-TW" altLang="en-US" sz="3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D7745C-C145-4C5C-AE4E-3EDE7A4F510F}" type="parTrans" cxnId="{1EF29AEE-5919-4EA5-BB72-634AD45AD4BB}">
      <dgm:prSet/>
      <dgm:spPr/>
      <dgm:t>
        <a:bodyPr/>
        <a:lstStyle/>
        <a:p>
          <a:endParaRPr lang="zh-TW" altLang="en-US"/>
        </a:p>
      </dgm:t>
    </dgm:pt>
    <dgm:pt modelId="{8F29E8A3-4DFA-43AF-A6EB-6A44CD6AF2C0}" type="sibTrans" cxnId="{1EF29AEE-5919-4EA5-BB72-634AD45AD4BB}">
      <dgm:prSet/>
      <dgm:spPr/>
      <dgm:t>
        <a:bodyPr/>
        <a:lstStyle/>
        <a:p>
          <a:endParaRPr lang="zh-TW" altLang="en-US"/>
        </a:p>
      </dgm:t>
    </dgm:pt>
    <dgm:pt modelId="{87791851-6130-450D-97EE-147F77F589F1}" type="pres">
      <dgm:prSet presAssocID="{07C55709-FCDC-48E1-9015-391E9B51BD2B}" presName="Name0" presStyleCnt="0">
        <dgm:presLayoutVars>
          <dgm:dir/>
          <dgm:animLvl val="lvl"/>
          <dgm:resizeHandles val="exact"/>
        </dgm:presLayoutVars>
      </dgm:prSet>
      <dgm:spPr/>
    </dgm:pt>
    <dgm:pt modelId="{BA5E61AF-9034-4A32-85DD-E59E40D58C67}" type="pres">
      <dgm:prSet presAssocID="{26822E4A-A6F0-4986-95AC-5AB55C307C04}" presName="composite" presStyleCnt="0"/>
      <dgm:spPr/>
    </dgm:pt>
    <dgm:pt modelId="{89DC2C26-5187-4E4E-982A-D61007B06D8D}" type="pres">
      <dgm:prSet presAssocID="{26822E4A-A6F0-4986-95AC-5AB55C307C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34C21C3-3CFB-49B9-B76A-98234129CD11}" type="pres">
      <dgm:prSet presAssocID="{26822E4A-A6F0-4986-95AC-5AB55C307C04}" presName="desTx" presStyleLbl="alignAccFollowNode1" presStyleIdx="0" presStyleCnt="2">
        <dgm:presLayoutVars>
          <dgm:bulletEnabled val="1"/>
        </dgm:presLayoutVars>
      </dgm:prSet>
      <dgm:spPr/>
    </dgm:pt>
    <dgm:pt modelId="{E2C949D1-B2ED-48A3-9CE3-CCC4D6B4BF5C}" type="pres">
      <dgm:prSet presAssocID="{559E6289-AB9B-4335-B198-D70CDADC727E}" presName="space" presStyleCnt="0"/>
      <dgm:spPr/>
    </dgm:pt>
    <dgm:pt modelId="{450C71A3-9EB0-423F-A3AD-AEB73A41C6A2}" type="pres">
      <dgm:prSet presAssocID="{669F038E-3EFD-4C6F-947F-6B652B612D80}" presName="composite" presStyleCnt="0"/>
      <dgm:spPr/>
    </dgm:pt>
    <dgm:pt modelId="{29C74FF7-5AEE-4FE4-A56B-E9644F39A5F5}" type="pres">
      <dgm:prSet presAssocID="{669F038E-3EFD-4C6F-947F-6B652B612D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1EE4A9-1188-4035-8451-10FC2FE5E540}" type="pres">
      <dgm:prSet presAssocID="{669F038E-3EFD-4C6F-947F-6B652B612D80}" presName="desTx" presStyleLbl="alignAccFollowNode1" presStyleIdx="1" presStyleCnt="2" custScaleX="100238">
        <dgm:presLayoutVars>
          <dgm:bulletEnabled val="1"/>
        </dgm:presLayoutVars>
      </dgm:prSet>
      <dgm:spPr/>
    </dgm:pt>
  </dgm:ptLst>
  <dgm:cxnLst>
    <dgm:cxn modelId="{C6DA0D5C-CBC7-4527-88D6-14D8043A7B89}" srcId="{07C55709-FCDC-48E1-9015-391E9B51BD2B}" destId="{669F038E-3EFD-4C6F-947F-6B652B612D80}" srcOrd="1" destOrd="0" parTransId="{E7D0A948-4CFC-4AD1-93AF-A0CB602A268E}" sibTransId="{063AC074-3A10-44B2-8E1E-DF3028F85E87}"/>
    <dgm:cxn modelId="{45E79475-BC3E-4907-9972-3F7B5534CB7E}" type="presOf" srcId="{F967781B-A948-4367-91C6-22FFBE231C58}" destId="{3F1EE4A9-1188-4035-8451-10FC2FE5E540}" srcOrd="0" destOrd="0" presId="urn:microsoft.com/office/officeart/2005/8/layout/hList1"/>
    <dgm:cxn modelId="{94E4267D-BDB0-429E-93AA-43EFF184FB67}" type="presOf" srcId="{BA81EEBA-BC6E-4870-B9A3-E2B94707C81D}" destId="{C34C21C3-3CFB-49B9-B76A-98234129CD11}" srcOrd="0" destOrd="0" presId="urn:microsoft.com/office/officeart/2005/8/layout/hList1"/>
    <dgm:cxn modelId="{9B58B084-D2F7-4F8C-9C40-9B018353FD86}" srcId="{669F038E-3EFD-4C6F-947F-6B652B612D80}" destId="{F967781B-A948-4367-91C6-22FFBE231C58}" srcOrd="0" destOrd="0" parTransId="{848C2CEA-DDF3-4778-936C-F508EDEE0D20}" sibTransId="{17EBBC6F-1F7E-4F99-9147-F563E18E5F6E}"/>
    <dgm:cxn modelId="{5614BB8F-48E3-456B-9C0D-A520A819509A}" type="presOf" srcId="{01A875ED-58FD-4711-B817-B65035B8336E}" destId="{C34C21C3-3CFB-49B9-B76A-98234129CD11}" srcOrd="0" destOrd="1" presId="urn:microsoft.com/office/officeart/2005/8/layout/hList1"/>
    <dgm:cxn modelId="{8B619598-B26D-447D-85B8-28EF0EC305F1}" type="presOf" srcId="{7E273F0E-772A-4039-9CC6-45B184FACDD0}" destId="{C34C21C3-3CFB-49B9-B76A-98234129CD11}" srcOrd="0" destOrd="2" presId="urn:microsoft.com/office/officeart/2005/8/layout/hList1"/>
    <dgm:cxn modelId="{1757E3B2-A700-468F-A74B-AC6E67A41E90}" srcId="{26822E4A-A6F0-4986-95AC-5AB55C307C04}" destId="{BA81EEBA-BC6E-4870-B9A3-E2B94707C81D}" srcOrd="0" destOrd="0" parTransId="{8A57E8FC-FAA5-48F5-97F3-A8884BEAF330}" sibTransId="{855D6857-6798-4B61-8A88-6BD35CA2754E}"/>
    <dgm:cxn modelId="{9B880BB4-149D-4A11-A0F3-090988047CE7}" type="presOf" srcId="{07C55709-FCDC-48E1-9015-391E9B51BD2B}" destId="{87791851-6130-450D-97EE-147F77F589F1}" srcOrd="0" destOrd="0" presId="urn:microsoft.com/office/officeart/2005/8/layout/hList1"/>
    <dgm:cxn modelId="{4E0E63C3-2F4B-40C6-AF1E-816325758A4D}" type="presOf" srcId="{26822E4A-A6F0-4986-95AC-5AB55C307C04}" destId="{89DC2C26-5187-4E4E-982A-D61007B06D8D}" srcOrd="0" destOrd="0" presId="urn:microsoft.com/office/officeart/2005/8/layout/hList1"/>
    <dgm:cxn modelId="{DC071AC8-B200-4CA4-ADFC-D56BF4E8D12E}" type="presOf" srcId="{669F038E-3EFD-4C6F-947F-6B652B612D80}" destId="{29C74FF7-5AEE-4FE4-A56B-E9644F39A5F5}" srcOrd="0" destOrd="0" presId="urn:microsoft.com/office/officeart/2005/8/layout/hList1"/>
    <dgm:cxn modelId="{1EF29AEE-5919-4EA5-BB72-634AD45AD4BB}" srcId="{26822E4A-A6F0-4986-95AC-5AB55C307C04}" destId="{01A875ED-58FD-4711-B817-B65035B8336E}" srcOrd="1" destOrd="0" parTransId="{B2D7745C-C145-4C5C-AE4E-3EDE7A4F510F}" sibTransId="{8F29E8A3-4DFA-43AF-A6EB-6A44CD6AF2C0}"/>
    <dgm:cxn modelId="{1C25E9F7-616A-4767-B316-C83AA9D49F44}" srcId="{07C55709-FCDC-48E1-9015-391E9B51BD2B}" destId="{26822E4A-A6F0-4986-95AC-5AB55C307C04}" srcOrd="0" destOrd="0" parTransId="{34DECE84-8FBC-4143-A46B-9F0637BBF1A3}" sibTransId="{559E6289-AB9B-4335-B198-D70CDADC727E}"/>
    <dgm:cxn modelId="{FCC644FC-35A4-481C-BFE7-BBBA277C9A3E}" srcId="{26822E4A-A6F0-4986-95AC-5AB55C307C04}" destId="{7E273F0E-772A-4039-9CC6-45B184FACDD0}" srcOrd="2" destOrd="0" parTransId="{D74A5062-864A-4F0C-B911-12B842B2E011}" sibTransId="{6E1E548A-8A50-41AE-8720-904EF01844CD}"/>
    <dgm:cxn modelId="{803781F2-13F6-4A0B-BFFE-614542E0A419}" type="presParOf" srcId="{87791851-6130-450D-97EE-147F77F589F1}" destId="{BA5E61AF-9034-4A32-85DD-E59E40D58C67}" srcOrd="0" destOrd="0" presId="urn:microsoft.com/office/officeart/2005/8/layout/hList1"/>
    <dgm:cxn modelId="{8F6F3A82-8084-45DA-AC7E-40DFE924AC97}" type="presParOf" srcId="{BA5E61AF-9034-4A32-85DD-E59E40D58C67}" destId="{89DC2C26-5187-4E4E-982A-D61007B06D8D}" srcOrd="0" destOrd="0" presId="urn:microsoft.com/office/officeart/2005/8/layout/hList1"/>
    <dgm:cxn modelId="{CF2F047C-4218-4317-A9A6-52B8EAA3030A}" type="presParOf" srcId="{BA5E61AF-9034-4A32-85DD-E59E40D58C67}" destId="{C34C21C3-3CFB-49B9-B76A-98234129CD11}" srcOrd="1" destOrd="0" presId="urn:microsoft.com/office/officeart/2005/8/layout/hList1"/>
    <dgm:cxn modelId="{0D679C2D-3775-46DB-BA3C-DB0B3E27FD7F}" type="presParOf" srcId="{87791851-6130-450D-97EE-147F77F589F1}" destId="{E2C949D1-B2ED-48A3-9CE3-CCC4D6B4BF5C}" srcOrd="1" destOrd="0" presId="urn:microsoft.com/office/officeart/2005/8/layout/hList1"/>
    <dgm:cxn modelId="{A17EEEDF-F8AE-4612-BC35-A4058C65E2CD}" type="presParOf" srcId="{87791851-6130-450D-97EE-147F77F589F1}" destId="{450C71A3-9EB0-423F-A3AD-AEB73A41C6A2}" srcOrd="2" destOrd="0" presId="urn:microsoft.com/office/officeart/2005/8/layout/hList1"/>
    <dgm:cxn modelId="{93171BF5-E674-43B4-9D58-4B76174F8247}" type="presParOf" srcId="{450C71A3-9EB0-423F-A3AD-AEB73A41C6A2}" destId="{29C74FF7-5AEE-4FE4-A56B-E9644F39A5F5}" srcOrd="0" destOrd="0" presId="urn:microsoft.com/office/officeart/2005/8/layout/hList1"/>
    <dgm:cxn modelId="{1C484840-3D79-4DFE-8A24-6AE760B7C253}" type="presParOf" srcId="{450C71A3-9EB0-423F-A3AD-AEB73A41C6A2}" destId="{3F1EE4A9-1188-4035-8451-10FC2FE5E5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2C26-5187-4E4E-982A-D61007B06D8D}">
      <dsp:nvSpPr>
        <dsp:cNvPr id="0" name=""/>
        <dsp:cNvSpPr/>
      </dsp:nvSpPr>
      <dsp:spPr>
        <a:xfrm>
          <a:off x="4188" y="463432"/>
          <a:ext cx="3946781" cy="157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原本未編</a:t>
          </a:r>
          <a:endParaRPr lang="en-US" altLang="zh-TW" sz="4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sp:txBody>
      <dsp:txXfrm>
        <a:off x="4188" y="463432"/>
        <a:ext cx="3946781" cy="1578712"/>
      </dsp:txXfrm>
    </dsp:sp>
    <dsp:sp modelId="{C34C21C3-3CFB-49B9-B76A-98234129CD11}">
      <dsp:nvSpPr>
        <dsp:cNvPr id="0" name=""/>
        <dsp:cNvSpPr/>
      </dsp:nvSpPr>
      <dsp:spPr>
        <a:xfrm>
          <a:off x="4188" y="2042145"/>
          <a:ext cx="3946781" cy="3777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實際已經花用</a:t>
          </a:r>
        </a:p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因應下半年度或近期需要動支，調整「經費數額」及新增「科目」</a:t>
          </a:r>
        </a:p>
      </dsp:txBody>
      <dsp:txXfrm>
        <a:off x="4188" y="2042145"/>
        <a:ext cx="3946781" cy="3777120"/>
      </dsp:txXfrm>
    </dsp:sp>
    <dsp:sp modelId="{29C74FF7-5AEE-4FE4-A56B-E9644F39A5F5}">
      <dsp:nvSpPr>
        <dsp:cNvPr id="0" name=""/>
        <dsp:cNvSpPr/>
      </dsp:nvSpPr>
      <dsp:spPr>
        <a:xfrm>
          <a:off x="4508216" y="463432"/>
          <a:ext cx="3946781" cy="157871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原本已編列</a:t>
          </a:r>
          <a:endParaRPr lang="en-US" altLang="zh-TW" sz="4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sp:txBody>
      <dsp:txXfrm>
        <a:off x="4508216" y="463432"/>
        <a:ext cx="3946781" cy="1578712"/>
      </dsp:txXfrm>
    </dsp:sp>
    <dsp:sp modelId="{3F1EE4A9-1188-4035-8451-10FC2FE5E540}">
      <dsp:nvSpPr>
        <dsp:cNvPr id="0" name=""/>
        <dsp:cNvSpPr/>
      </dsp:nvSpPr>
      <dsp:spPr>
        <a:xfrm>
          <a:off x="4503519" y="2042145"/>
          <a:ext cx="3956174" cy="37771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US" altLang="zh-TW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但實支超過原本編列經費數額</a:t>
          </a:r>
        </a:p>
      </dsp:txBody>
      <dsp:txXfrm>
        <a:off x="4503519" y="2042145"/>
        <a:ext cx="3956174" cy="377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C4CD-020B-4EB0-86F4-B2FD47CBF1B7}" type="datetimeFigureOut">
              <a:rPr lang="zh-TW" altLang="en-US" smtClean="0"/>
              <a:t>2025/7/16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ADA5A-ADBA-4D3D-BC8A-EE684734D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08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提醒大家記得在時程內編好盡快送出，不要壓在最後一日送出，這樣才不會影響中心審核經費科目時程</a:t>
            </a:r>
            <a:endParaRPr lang="en-US" altLang="zh-TW" dirty="0"/>
          </a:p>
          <a:p>
            <a:r>
              <a:rPr lang="zh-TW" altLang="en-US" dirty="0"/>
              <a:t>越早送出有問題越早討論並且越快確認喔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7E76-F06C-40E8-9ABF-8FF3F3BDF8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05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9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72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30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提醒大家記得在時程內編好盡快送出，不要壓在最後一日送出，這樣才不會影響中心審核經費科目時程</a:t>
            </a:r>
            <a:endParaRPr lang="en-US" altLang="zh-TW" dirty="0"/>
          </a:p>
          <a:p>
            <a:r>
              <a:rPr lang="zh-TW" altLang="en-US" dirty="0"/>
              <a:t>越早送出有問題越早討論並且越快確認喔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7E76-F06C-40E8-9ABF-8FF3F3BDF88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88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提醒大家記得在時程內編好盡快送出，不要壓在最後一日送出，這樣才不會影響中心審核經費科目時程</a:t>
            </a:r>
            <a:endParaRPr lang="en-US" altLang="zh-TW" dirty="0"/>
          </a:p>
          <a:p>
            <a:r>
              <a:rPr lang="zh-TW" altLang="en-US" dirty="0"/>
              <a:t>越早送出有問題越早討論並且越快確認喔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7E76-F06C-40E8-9ABF-8FF3F3BDF88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31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12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20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99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688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6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508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69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95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913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1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61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DDE1-C1E5-FD42-A8CF-FB663BFC88AD}" type="datetimeFigureOut">
              <a:rPr kumimoji="1" lang="zh-TW" altLang="en-US" smtClean="0"/>
              <a:t>2025/7/16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00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AA79F3E-8AE5-446E-880B-4F473F158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4" y="2262350"/>
            <a:ext cx="9769051" cy="17672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年度高教深耕計畫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經常門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卓平台</a:t>
            </a:r>
            <a:r>
              <a:rPr lang="zh-TW" altLang="en-US" sz="4000" b="1">
                <a:solidFill>
                  <a:srgbClr val="008F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4000" b="1" dirty="0">
                <a:solidFill>
                  <a:srgbClr val="008F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微調操作說明會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A7A434A-1410-4ED3-BFBB-4B330A72D0D9}"/>
              </a:ext>
            </a:extLst>
          </p:cNvPr>
          <p:cNvSpPr txBox="1"/>
          <p:nvPr/>
        </p:nvSpPr>
        <p:spPr>
          <a:xfrm>
            <a:off x="1957613" y="4335129"/>
            <a:ext cx="5990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經費微調期間：</a:t>
            </a:r>
            <a:r>
              <a:rPr lang="en-US" altLang="zh-TW" sz="2800" b="1" u="sng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114.07.22~08.05</a:t>
            </a:r>
            <a:endParaRPr lang="zh-TW" altLang="en-US" sz="2800" b="1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13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848544" y="1484784"/>
            <a:ext cx="835292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9F43EB6-9B39-408E-A46C-EE957CF405C2}"/>
              </a:ext>
            </a:extLst>
          </p:cNvPr>
          <p:cNvGrpSpPr/>
          <p:nvPr/>
        </p:nvGrpSpPr>
        <p:grpSpPr>
          <a:xfrm>
            <a:off x="1160057" y="4917358"/>
            <a:ext cx="7927229" cy="1224136"/>
            <a:chOff x="998911" y="3212976"/>
            <a:chExt cx="7927229" cy="1224136"/>
          </a:xfrm>
        </p:grpSpPr>
        <p:pic>
          <p:nvPicPr>
            <p:cNvPr id="8" name="圖片 7" descr="未命名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911" y="3212976"/>
              <a:ext cx="7895093" cy="122413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257256" y="4149080"/>
              <a:ext cx="792088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134052" y="4149079"/>
              <a:ext cx="792088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C58F90-346B-4E72-98FC-11EAD161C7D6}"/>
              </a:ext>
            </a:extLst>
          </p:cNvPr>
          <p:cNvSpPr txBox="1"/>
          <p:nvPr/>
        </p:nvSpPr>
        <p:spPr>
          <a:xfrm>
            <a:off x="382148" y="6206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注意事項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5A4D956-EBFC-42F2-8400-AB7EC033CF0D}"/>
              </a:ext>
            </a:extLst>
          </p:cNvPr>
          <p:cNvSpPr txBox="1">
            <a:spLocks/>
          </p:cNvSpPr>
          <p:nvPr/>
        </p:nvSpPr>
        <p:spPr>
          <a:xfrm>
            <a:off x="449943" y="1484783"/>
            <a:ext cx="9368971" cy="3103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如為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多個方案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進行金額流入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流出，請務必於申請經費調整前，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先確定好各方案流入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流出金額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zh-TW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可利用系統列印，先列印各方案的經費使用情形。</a:t>
            </a:r>
            <a:endParaRPr lang="en-US" altLang="zh-TW" sz="30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endParaRPr lang="en-US" altLang="zh-TW" sz="30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微調系統有「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暫存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」功能，如微調到一半須暫離，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可先暫存避免資料流失，確定調整內容後選擇「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送出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」 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5E94EAB-6677-4A77-9EB2-6F4DA160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0" y="2088941"/>
            <a:ext cx="8486775" cy="4514850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551770" y="483543"/>
            <a:ext cx="906031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微調時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須於異動說明欄填寫方案編號、科目及金額。</a:t>
            </a:r>
            <a:endParaRPr lang="en-US" altLang="zh-TW" sz="3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涉及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多筆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不同的方案流用，請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使用「  」功能紀錄</a:t>
            </a:r>
            <a:endParaRPr lang="en-US" altLang="zh-TW" sz="3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8228" y="5518484"/>
            <a:ext cx="642258" cy="289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10FFE98-B39A-452A-B4CF-19136B38D303}"/>
              </a:ext>
            </a:extLst>
          </p:cNvPr>
          <p:cNvGrpSpPr/>
          <p:nvPr/>
        </p:nvGrpSpPr>
        <p:grpSpPr>
          <a:xfrm>
            <a:off x="6954715" y="1139740"/>
            <a:ext cx="377514" cy="382959"/>
            <a:chOff x="8605819" y="1874321"/>
            <a:chExt cx="348967" cy="369332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53707D2A-D719-40B0-A6C3-0434CCC64C19}"/>
                </a:ext>
              </a:extLst>
            </p:cNvPr>
            <p:cNvSpPr/>
            <p:nvPr/>
          </p:nvSpPr>
          <p:spPr>
            <a:xfrm>
              <a:off x="8615883" y="1903796"/>
              <a:ext cx="297858" cy="2988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77B62F3-C18E-4F64-B2B2-ACBAE3BA1BCD}"/>
                </a:ext>
              </a:extLst>
            </p:cNvPr>
            <p:cNvSpPr txBox="1"/>
            <p:nvPr/>
          </p:nvSpPr>
          <p:spPr>
            <a:xfrm>
              <a:off x="8605819" y="1874321"/>
              <a:ext cx="3489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3662718-FB97-4DC1-A11B-E150D98FA28F}"/>
              </a:ext>
            </a:extLst>
          </p:cNvPr>
          <p:cNvSpPr/>
          <p:nvPr/>
        </p:nvSpPr>
        <p:spPr>
          <a:xfrm>
            <a:off x="7440386" y="1937657"/>
            <a:ext cx="1959428" cy="47570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4976357-5A7E-4D38-8684-7276A32A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9" y="1819143"/>
            <a:ext cx="7953375" cy="47720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90DF28-88D3-4317-8CE6-EEAD8D6836C1}"/>
              </a:ext>
            </a:extLst>
          </p:cNvPr>
          <p:cNvSpPr/>
          <p:nvPr/>
        </p:nvSpPr>
        <p:spPr>
          <a:xfrm>
            <a:off x="5809229" y="6079141"/>
            <a:ext cx="1750594" cy="529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D22D3432-4F68-4327-9B77-A786B6EFBC6F}"/>
              </a:ext>
            </a:extLst>
          </p:cNvPr>
          <p:cNvSpPr txBox="1">
            <a:spLocks/>
          </p:cNvSpPr>
          <p:nvPr/>
        </p:nvSpPr>
        <p:spPr>
          <a:xfrm>
            <a:off x="7625230" y="6109399"/>
            <a:ext cx="2151842" cy="52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>
              <a:spcBef>
                <a:spcPct val="20000"/>
              </a:spcBef>
            </a:pP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金額需相同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EFB03B-8102-4647-B893-612AD0553981}"/>
              </a:ext>
            </a:extLst>
          </p:cNvPr>
          <p:cNvSpPr/>
          <p:nvPr/>
        </p:nvSpPr>
        <p:spPr>
          <a:xfrm>
            <a:off x="6749933" y="1771218"/>
            <a:ext cx="2063846" cy="4290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156BB83C-1FEB-4744-BC42-CF5E4ADCA8F4}"/>
              </a:ext>
            </a:extLst>
          </p:cNvPr>
          <p:cNvSpPr txBox="1">
            <a:spLocks/>
          </p:cNvSpPr>
          <p:nvPr/>
        </p:nvSpPr>
        <p:spPr>
          <a:xfrm>
            <a:off x="538956" y="505315"/>
            <a:ext cx="906031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同一行動方案內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的經費微調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3658219-A2AF-4D95-819E-E676E38EC7AC}"/>
              </a:ext>
            </a:extLst>
          </p:cNvPr>
          <p:cNvSpPr txBox="1"/>
          <p:nvPr/>
        </p:nvSpPr>
        <p:spPr>
          <a:xfrm>
            <a:off x="647481" y="1357478"/>
            <a:ext cx="4992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範例：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319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90491" y="4940061"/>
            <a:ext cx="8757245" cy="157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 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請記得所有欲變動的方案都要進行微調。</a:t>
            </a:r>
            <a:endParaRPr lang="en-US" altLang="zh-TW" sz="2400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 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不同經費來源不可相互流用</a:t>
            </a: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 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不同主持人行動方案不可相互流用</a:t>
            </a: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!!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583779B5-0007-461C-A8B6-57F9493E7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224" y="1465707"/>
            <a:ext cx="8691060" cy="545379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範例：預計將方案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之印刷費流出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1,456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元，至方案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之印刷費。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71EC1B1-74AC-48C3-83CD-45B7CDD2DD33}"/>
              </a:ext>
            </a:extLst>
          </p:cNvPr>
          <p:cNvSpPr txBox="1"/>
          <p:nvPr/>
        </p:nvSpPr>
        <p:spPr>
          <a:xfrm>
            <a:off x="154202" y="3509704"/>
            <a:ext cx="520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行動方案</a:t>
            </a:r>
            <a:r>
              <a:rPr lang="en-US" altLang="zh-TW" sz="1800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800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(19256)</a:t>
            </a:r>
            <a:endParaRPr lang="zh-TW" altLang="en-US" dirty="0">
              <a:highlight>
                <a:srgbClr val="19C0A0"/>
              </a:highligh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F925092-0562-447A-81EF-89C782280045}"/>
              </a:ext>
            </a:extLst>
          </p:cNvPr>
          <p:cNvSpPr txBox="1"/>
          <p:nvPr/>
        </p:nvSpPr>
        <p:spPr>
          <a:xfrm>
            <a:off x="154202" y="2044018"/>
            <a:ext cx="5590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zh-TW" altLang="en-US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highlight>
                  <a:srgbClr val="19C0A0"/>
                </a:highlight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19C0A0"/>
                </a:highlight>
                <a:latin typeface="Verdana" panose="020B0604030504040204" pitchFamily="34" charset="0"/>
              </a:rPr>
              <a:t>8854)</a:t>
            </a:r>
            <a:endParaRPr lang="zh-TW" altLang="en-US" dirty="0">
              <a:highlight>
                <a:srgbClr val="19C0A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A469C06-312D-421B-8EBB-E63CB30F20A0}"/>
              </a:ext>
            </a:extLst>
          </p:cNvPr>
          <p:cNvGrpSpPr/>
          <p:nvPr/>
        </p:nvGrpSpPr>
        <p:grpSpPr>
          <a:xfrm>
            <a:off x="612891" y="3948891"/>
            <a:ext cx="8988622" cy="997208"/>
            <a:chOff x="721843" y="4219567"/>
            <a:chExt cx="8607214" cy="954894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F1E13915-0B79-4D68-9EE1-05087401A47C}"/>
                </a:ext>
              </a:extLst>
            </p:cNvPr>
            <p:cNvGrpSpPr/>
            <p:nvPr/>
          </p:nvGrpSpPr>
          <p:grpSpPr>
            <a:xfrm>
              <a:off x="721843" y="4219567"/>
              <a:ext cx="8607214" cy="954894"/>
              <a:chOff x="149585" y="3834576"/>
              <a:chExt cx="7114000" cy="789235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B9D986CC-EA77-4B09-8A10-D0D5B502E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585" y="3834576"/>
                <a:ext cx="7114000" cy="789235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0B7A083-2DE2-4177-8150-DA62FA77D611}"/>
                  </a:ext>
                </a:extLst>
              </p:cNvPr>
              <p:cNvSpPr txBox="1"/>
              <p:nvPr/>
            </p:nvSpPr>
            <p:spPr>
              <a:xfrm>
                <a:off x="6437122" y="4141785"/>
                <a:ext cx="711200" cy="241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3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印刷費</a:t>
                </a:r>
                <a:endParaRPr lang="zh-TW" altLang="en-US" sz="13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960D4162-CB59-47CF-80E4-49834C2E9915}"/>
                </a:ext>
              </a:extLst>
            </p:cNvPr>
            <p:cNvSpPr txBox="1"/>
            <p:nvPr/>
          </p:nvSpPr>
          <p:spPr>
            <a:xfrm>
              <a:off x="7389670" y="4602593"/>
              <a:ext cx="173536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由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18854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印刷費流入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1456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endParaRPr lang="zh-TW" alt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12509DD-E863-4713-A9C6-2195F3423C2F}"/>
              </a:ext>
            </a:extLst>
          </p:cNvPr>
          <p:cNvGrpSpPr/>
          <p:nvPr/>
        </p:nvGrpSpPr>
        <p:grpSpPr>
          <a:xfrm>
            <a:off x="612891" y="2496485"/>
            <a:ext cx="8938217" cy="964999"/>
            <a:chOff x="721844" y="2504948"/>
            <a:chExt cx="8558948" cy="92405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01C5921D-9553-46C5-8FF3-6679BE94C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44" y="2504948"/>
              <a:ext cx="8558948" cy="924052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EDBB027-3080-46EA-84F7-00955D8C3D24}"/>
                </a:ext>
              </a:extLst>
            </p:cNvPr>
            <p:cNvSpPr txBox="1"/>
            <p:nvPr/>
          </p:nvSpPr>
          <p:spPr>
            <a:xfrm>
              <a:off x="7320136" y="2849870"/>
              <a:ext cx="173536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流出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1456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元至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19256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印刷費</a:t>
              </a:r>
              <a:endParaRPr lang="zh-TW" altLang="en-US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副標題 2">
            <a:extLst>
              <a:ext uri="{FF2B5EF4-FFF2-40B4-BE49-F238E27FC236}">
                <a16:creationId xmlns:a16="http://schemas.microsoft.com/office/drawing/2014/main" id="{9157CD6F-FEED-4783-A588-6BED8FBCBF02}"/>
              </a:ext>
            </a:extLst>
          </p:cNvPr>
          <p:cNvSpPr txBox="1">
            <a:spLocks/>
          </p:cNvSpPr>
          <p:nvPr/>
        </p:nvSpPr>
        <p:spPr>
          <a:xfrm>
            <a:off x="538956" y="505315"/>
            <a:ext cx="906031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不同方案間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的互相流入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流出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DA4C1215-8473-4B30-AEC9-FDA1CFC11938}"/>
              </a:ext>
            </a:extLst>
          </p:cNvPr>
          <p:cNvSpPr/>
          <p:nvPr/>
        </p:nvSpPr>
        <p:spPr>
          <a:xfrm>
            <a:off x="265879" y="2636293"/>
            <a:ext cx="349538" cy="643062"/>
          </a:xfrm>
          <a:prstGeom prst="downArrow">
            <a:avLst/>
          </a:prstGeom>
          <a:solidFill>
            <a:srgbClr val="19C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277AAE2-1405-402C-8B2B-4C3F57409FB5}"/>
              </a:ext>
            </a:extLst>
          </p:cNvPr>
          <p:cNvSpPr/>
          <p:nvPr/>
        </p:nvSpPr>
        <p:spPr>
          <a:xfrm>
            <a:off x="6393543" y="2228684"/>
            <a:ext cx="3231500" cy="2711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63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8121032-F4C9-4946-87C1-F9CF6C14C023}"/>
              </a:ext>
            </a:extLst>
          </p:cNvPr>
          <p:cNvGrpSpPr/>
          <p:nvPr/>
        </p:nvGrpSpPr>
        <p:grpSpPr>
          <a:xfrm>
            <a:off x="615527" y="2092473"/>
            <a:ext cx="8114025" cy="3657180"/>
            <a:chOff x="295359" y="1553244"/>
            <a:chExt cx="8114025" cy="3657180"/>
          </a:xfrm>
        </p:grpSpPr>
        <p:pic>
          <p:nvPicPr>
            <p:cNvPr id="7" name="圖片 6" descr="未命名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2600" y="1647577"/>
              <a:ext cx="7056784" cy="3562847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280592" y="2007616"/>
              <a:ext cx="720080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95359" y="1863873"/>
              <a:ext cx="1639044" cy="95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先點選</a:t>
              </a:r>
              <a:endPara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       號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84648" y="3519784"/>
              <a:ext cx="936104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787791" y="4160287"/>
              <a:ext cx="33990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0000"/>
                  </a:solidFill>
                  <a:highlight>
                    <a:srgbClr val="00FFFF"/>
                  </a:highlight>
                  <a:latin typeface="微軟正黑體" pitchFamily="34" charset="-120"/>
                  <a:ea typeface="微軟正黑體" pitchFamily="34" charset="-120"/>
                </a:rPr>
                <a:t>下拉選擇所需科目或選其他</a:t>
              </a:r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8A2688BE-52B2-4C87-A4CC-B64534C426D0}"/>
                </a:ext>
              </a:extLst>
            </p:cNvPr>
            <p:cNvGrpSpPr/>
            <p:nvPr/>
          </p:nvGrpSpPr>
          <p:grpSpPr>
            <a:xfrm>
              <a:off x="445114" y="2403328"/>
              <a:ext cx="359857" cy="369332"/>
              <a:chOff x="8605822" y="1874321"/>
              <a:chExt cx="332645" cy="356190"/>
            </a:xfrm>
          </p:grpSpPr>
          <p:sp>
            <p:nvSpPr>
              <p:cNvPr id="14" name="橢圓 13">
                <a:extLst>
                  <a:ext uri="{FF2B5EF4-FFF2-40B4-BE49-F238E27FC236}">
                    <a16:creationId xmlns:a16="http://schemas.microsoft.com/office/drawing/2014/main" id="{987C2FAB-510B-4F50-8571-D4CBB57C3C12}"/>
                  </a:ext>
                </a:extLst>
              </p:cNvPr>
              <p:cNvSpPr/>
              <p:nvPr/>
            </p:nvSpPr>
            <p:spPr>
              <a:xfrm>
                <a:off x="8615883" y="1903796"/>
                <a:ext cx="297858" cy="29886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DF78D3AD-A765-4586-89C9-075D6D64557D}"/>
                  </a:ext>
                </a:extLst>
              </p:cNvPr>
              <p:cNvSpPr txBox="1"/>
              <p:nvPr/>
            </p:nvSpPr>
            <p:spPr>
              <a:xfrm>
                <a:off x="8605822" y="1874321"/>
                <a:ext cx="332645" cy="356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8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+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2A2787A-B611-4F68-BBDC-5197EDA53334}"/>
                </a:ext>
              </a:extLst>
            </p:cNvPr>
            <p:cNvSpPr/>
            <p:nvPr/>
          </p:nvSpPr>
          <p:spPr>
            <a:xfrm>
              <a:off x="387013" y="1553244"/>
              <a:ext cx="782418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kumimoji="1"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kumimoji="1"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939F471-3044-45A6-8AB0-23DDDD6A2E16}"/>
                </a:ext>
              </a:extLst>
            </p:cNvPr>
            <p:cNvSpPr/>
            <p:nvPr/>
          </p:nvSpPr>
          <p:spPr>
            <a:xfrm>
              <a:off x="906295" y="3150452"/>
              <a:ext cx="782418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kumimoji="1"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步驟</a:t>
              </a:r>
              <a:r>
                <a:rPr kumimoji="1"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6A8A6A4-5800-40C1-A640-729D9BB9E668}"/>
              </a:ext>
            </a:extLst>
          </p:cNvPr>
          <p:cNvSpPr txBox="1"/>
          <p:nvPr/>
        </p:nvSpPr>
        <p:spPr>
          <a:xfrm>
            <a:off x="629882" y="5825610"/>
            <a:ext cx="9142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國外差旅費、資料蒐集費為管制性科目，原有編列可調降，不宜新增。</a:t>
            </a:r>
            <a:endParaRPr lang="en-US" altLang="zh-TW" sz="2200" b="1" u="sng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2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如不確定科目是否符合核銷規定，請先洽 院專員、教卓專員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C6236DE-7CD6-475F-8983-FAB9935B3524}"/>
              </a:ext>
            </a:extLst>
          </p:cNvPr>
          <p:cNvSpPr txBox="1"/>
          <p:nvPr/>
        </p:nvSpPr>
        <p:spPr>
          <a:xfrm>
            <a:off x="262702" y="485028"/>
            <a:ext cx="9643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原行動方案未編列所需科目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   可於本次微調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相關使用科目。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008F8F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03</a:t>
            </a:r>
            <a:endParaRPr kumimoji="1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F8F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574238" y="4349591"/>
            <a:ext cx="475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4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常見錯誤</a:t>
            </a:r>
            <a:endParaRPr kumimoji="1" lang="en-US" altLang="zh-TW" sz="40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41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58669B78-52B1-4842-9FB3-A7CCF5C5D058}"/>
              </a:ext>
            </a:extLst>
          </p:cNvPr>
          <p:cNvGrpSpPr/>
          <p:nvPr/>
        </p:nvGrpSpPr>
        <p:grpSpPr>
          <a:xfrm>
            <a:off x="155500" y="4380335"/>
            <a:ext cx="9594999" cy="2177001"/>
            <a:chOff x="953144" y="1805574"/>
            <a:chExt cx="8202967" cy="1748900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16D35BD7-8260-41FA-BD13-A8F7B35ECAD3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B29DFDC-3456-4810-89C3-12DCBC287041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440AA0A-A48D-4DB9-97A9-B2AF3353BC9D}"/>
              </a:ext>
            </a:extLst>
          </p:cNvPr>
          <p:cNvGrpSpPr/>
          <p:nvPr/>
        </p:nvGrpSpPr>
        <p:grpSpPr>
          <a:xfrm>
            <a:off x="155500" y="901387"/>
            <a:ext cx="9594999" cy="3331585"/>
            <a:chOff x="953144" y="1805574"/>
            <a:chExt cx="8202967" cy="1748900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776DD333-E216-4845-A09F-E3B9434A8473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774C52F-44EC-4754-8EA1-DC46E5807FA8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2720" y="329396"/>
            <a:ext cx="8352072" cy="1224136"/>
          </a:xfrm>
        </p:spPr>
        <p:txBody>
          <a:bodyPr>
            <a:norm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微調時，未輸入行動方案編號、金額及說明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D2BE6D-DE3A-4E1A-A2A7-3B805104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93" y="1172208"/>
            <a:ext cx="7456909" cy="11756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187B5FB-09E9-4142-A906-7A2E2833F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46" y="2986682"/>
            <a:ext cx="3554279" cy="10540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F2A8B6C-D342-4860-A258-B882B583E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28" y="2990228"/>
            <a:ext cx="3521621" cy="1050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1450038-4B1C-4925-9FFF-1B31E7E6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492" y="4540041"/>
            <a:ext cx="7266404" cy="1072271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AEA3BCD8-5806-485F-A1C1-E46CF8077313}"/>
              </a:ext>
            </a:extLst>
          </p:cNvPr>
          <p:cNvSpPr txBox="1">
            <a:spLocks/>
          </p:cNvSpPr>
          <p:nvPr/>
        </p:nvSpPr>
        <p:spPr>
          <a:xfrm>
            <a:off x="227015" y="1318215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錯誤示範</a:t>
            </a:r>
          </a:p>
        </p:txBody>
      </p:sp>
      <p:sp>
        <p:nvSpPr>
          <p:cNvPr id="19" name="副標題 2">
            <a:extLst>
              <a:ext uri="{FF2B5EF4-FFF2-40B4-BE49-F238E27FC236}">
                <a16:creationId xmlns:a16="http://schemas.microsoft.com/office/drawing/2014/main" id="{A4844B1F-F6FF-453C-BFFD-43238002EF58}"/>
              </a:ext>
            </a:extLst>
          </p:cNvPr>
          <p:cNvSpPr txBox="1">
            <a:spLocks/>
          </p:cNvSpPr>
          <p:nvPr/>
        </p:nvSpPr>
        <p:spPr>
          <a:xfrm>
            <a:off x="227014" y="2965000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錯誤警示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2B1539F2-2759-4E76-B9F3-4C2EC433D826}"/>
              </a:ext>
            </a:extLst>
          </p:cNvPr>
          <p:cNvSpPr txBox="1">
            <a:spLocks/>
          </p:cNvSpPr>
          <p:nvPr/>
        </p:nvSpPr>
        <p:spPr>
          <a:xfrm>
            <a:off x="6710746" y="2515955"/>
            <a:ext cx="3378665" cy="48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行動方案編號、金額及說明不可空白</a:t>
            </a:r>
            <a:endParaRPr lang="en-US" altLang="zh-TW" sz="1400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7F90F06A-4B49-44FE-9FE3-B818F2F7C64B}"/>
              </a:ext>
            </a:extLst>
          </p:cNvPr>
          <p:cNvSpPr txBox="1">
            <a:spLocks/>
          </p:cNvSpPr>
          <p:nvPr/>
        </p:nvSpPr>
        <p:spPr>
          <a:xfrm>
            <a:off x="278368" y="4646829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正確示範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22C0D7-8256-47CD-9B02-143BDF92FC1A}"/>
              </a:ext>
            </a:extLst>
          </p:cNvPr>
          <p:cNvSpPr/>
          <p:nvPr/>
        </p:nvSpPr>
        <p:spPr>
          <a:xfrm>
            <a:off x="7080991" y="4953607"/>
            <a:ext cx="2296905" cy="658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D8C4364-92F7-4278-A2A4-20C02A306BD7}"/>
              </a:ext>
            </a:extLst>
          </p:cNvPr>
          <p:cNvSpPr txBox="1"/>
          <p:nvPr/>
        </p:nvSpPr>
        <p:spPr>
          <a:xfrm>
            <a:off x="5369757" y="5741036"/>
            <a:ext cx="495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輸入完整行動編號、金額及說明。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金額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需與「新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舊差額」相同，注意正負數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若為流出，流出金額須加負號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56CA9CB-0562-4C1B-BCEA-2805F410B395}"/>
              </a:ext>
            </a:extLst>
          </p:cNvPr>
          <p:cNvSpPr/>
          <p:nvPr/>
        </p:nvSpPr>
        <p:spPr>
          <a:xfrm>
            <a:off x="8012627" y="1658017"/>
            <a:ext cx="1511875" cy="658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48544" y="295441"/>
            <a:ext cx="7344816" cy="576064"/>
          </a:xfrm>
        </p:spPr>
        <p:txBody>
          <a:bodyPr>
            <a:norm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科目未做完整的流出流入動作。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F70404-4A34-4BEB-85E3-EA8F9DAD8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"/>
          <a:stretch/>
        </p:blipFill>
        <p:spPr>
          <a:xfrm>
            <a:off x="1032901" y="1028700"/>
            <a:ext cx="8029575" cy="51326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10220" y="5185758"/>
            <a:ext cx="7862880" cy="432048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1786" y="3007473"/>
            <a:ext cx="7727638" cy="876969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BEFDA03-765C-4DA3-A5FB-8F326C7E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27" y="1702147"/>
            <a:ext cx="4124325" cy="1104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0923510D-9247-4F21-9086-C971D9A42889}"/>
              </a:ext>
            </a:extLst>
          </p:cNvPr>
          <p:cNvSpPr txBox="1">
            <a:spLocks/>
          </p:cNvSpPr>
          <p:nvPr/>
        </p:nvSpPr>
        <p:spPr>
          <a:xfrm>
            <a:off x="7247445" y="5356026"/>
            <a:ext cx="2752461" cy="39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鐘點費尚未輸入異動內容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1EB100-7204-4BBE-BA90-81BD2C83B2DB}"/>
              </a:ext>
            </a:extLst>
          </p:cNvPr>
          <p:cNvSpPr/>
          <p:nvPr/>
        </p:nvSpPr>
        <p:spPr>
          <a:xfrm>
            <a:off x="6038576" y="5633622"/>
            <a:ext cx="1768929" cy="450980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8ABED7-D4A8-44A7-B3ED-4165ED84089C}"/>
              </a:ext>
            </a:extLst>
          </p:cNvPr>
          <p:cNvSpPr txBox="1">
            <a:spLocks/>
          </p:cNvSpPr>
          <p:nvPr/>
        </p:nvSpPr>
        <p:spPr>
          <a:xfrm>
            <a:off x="5119356" y="6177130"/>
            <a:ext cx="4061466" cy="39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同一案流入流出其經費額度須相同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954350D-A604-44B0-A6A9-F72DB670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2185503"/>
            <a:ext cx="7020000" cy="44415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4F24FD1-BB47-425F-B453-00572871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1" y="1052736"/>
            <a:ext cx="4124325" cy="11049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CF137649-8BC4-4380-A409-11B770E75228}"/>
              </a:ext>
            </a:extLst>
          </p:cNvPr>
          <p:cNvSpPr txBox="1">
            <a:spLocks/>
          </p:cNvSpPr>
          <p:nvPr/>
        </p:nvSpPr>
        <p:spPr>
          <a:xfrm>
            <a:off x="848544" y="295441"/>
            <a:ext cx="7920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經費項目總額與辦理月份核銷金額不一致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AA3544-A25A-4390-9C22-B0679FF04EA0}"/>
              </a:ext>
            </a:extLst>
          </p:cNvPr>
          <p:cNvSpPr/>
          <p:nvPr/>
        </p:nvSpPr>
        <p:spPr>
          <a:xfrm>
            <a:off x="5745088" y="3933056"/>
            <a:ext cx="1728192" cy="288033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AE41CE-05F7-40C1-AE31-494215D390F1}"/>
              </a:ext>
            </a:extLst>
          </p:cNvPr>
          <p:cNvSpPr/>
          <p:nvPr/>
        </p:nvSpPr>
        <p:spPr>
          <a:xfrm>
            <a:off x="6825208" y="6339039"/>
            <a:ext cx="1728192" cy="288034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58D406C6-F011-43B4-85DF-B4F04B9911FF}"/>
              </a:ext>
            </a:extLst>
          </p:cNvPr>
          <p:cNvSpPr txBox="1">
            <a:spLocks/>
          </p:cNvSpPr>
          <p:nvPr/>
        </p:nvSpPr>
        <p:spPr>
          <a:xfrm>
            <a:off x="5247724" y="1006140"/>
            <a:ext cx="4293603" cy="115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不同方案間流用，如預計從方案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雜支流出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481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元，至方案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印刷費，</a:t>
            </a:r>
            <a:r>
              <a:rPr lang="zh-TW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但辦理月分未同步更改。</a:t>
            </a:r>
            <a:endParaRPr lang="zh-TW" altLang="en-US" sz="2800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57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4528" y="404664"/>
            <a:ext cx="8496944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已經實支之經費及超過原本數額未調整到。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573724" y="3153052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573724" y="416116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133D8F-A23B-4432-B092-27625E97D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52" y="1928916"/>
            <a:ext cx="8054696" cy="4380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73310CA-8785-4AA1-B5F2-C5356C72796C}"/>
              </a:ext>
            </a:extLst>
          </p:cNvPr>
          <p:cNvSpPr/>
          <p:nvPr/>
        </p:nvSpPr>
        <p:spPr>
          <a:xfrm>
            <a:off x="863513" y="3067899"/>
            <a:ext cx="8054695" cy="588938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E003641-C4CD-4988-A761-B2F645A1739E}"/>
              </a:ext>
            </a:extLst>
          </p:cNvPr>
          <p:cNvSpPr txBox="1">
            <a:spLocks/>
          </p:cNvSpPr>
          <p:nvPr/>
        </p:nvSpPr>
        <p:spPr>
          <a:xfrm>
            <a:off x="925652" y="992741"/>
            <a:ext cx="6768752" cy="840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原案有編鐘點費，但未編列補充保費。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微調時有補編補充保費但未編足。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A92A762-1022-4D34-9F55-3F1FD63C3E7E}"/>
              </a:ext>
            </a:extLst>
          </p:cNvPr>
          <p:cNvSpPr txBox="1">
            <a:spLocks/>
          </p:cNvSpPr>
          <p:nvPr/>
        </p:nvSpPr>
        <p:spPr>
          <a:xfrm>
            <a:off x="6568007" y="980728"/>
            <a:ext cx="66759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請藉此次微調經費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將經費調整為實支需求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70D-A99A-435C-BBDD-E690B1420126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044A3-60A2-4D7C-BF3F-719D31A3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B7D918F-2185-499F-93C4-D529966D1B30}"/>
              </a:ext>
            </a:extLst>
          </p:cNvPr>
          <p:cNvCxnSpPr>
            <a:cxnSpLocks/>
          </p:cNvCxnSpPr>
          <p:nvPr/>
        </p:nvCxnSpPr>
        <p:spPr>
          <a:xfrm flipH="1">
            <a:off x="916783" y="1417375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標題 1">
            <a:extLst>
              <a:ext uri="{FF2B5EF4-FFF2-40B4-BE49-F238E27FC236}">
                <a16:creationId xmlns:a16="http://schemas.microsoft.com/office/drawing/2014/main" id="{CE2EE9C0-1F1B-4BC7-997B-E501EE7DD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570" y="123436"/>
            <a:ext cx="7772400" cy="1224136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說明會內容</a:t>
            </a:r>
          </a:p>
        </p:txBody>
      </p:sp>
      <p:sp>
        <p:nvSpPr>
          <p:cNvPr id="16" name="副標題 2">
            <a:extLst>
              <a:ext uri="{FF2B5EF4-FFF2-40B4-BE49-F238E27FC236}">
                <a16:creationId xmlns:a16="http://schemas.microsoft.com/office/drawing/2014/main" id="{6FB6DA79-8D1F-4E4E-B923-0C1F9038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783" y="1860165"/>
            <a:ext cx="7231174" cy="2448272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需要微調的行動方案類型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kumimoji="1" lang="zh-TW" altLang="en-US" sz="4400" b="1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操作流程及注意事項</a:t>
            </a:r>
            <a:endParaRPr kumimoji="1" lang="en-US" altLang="zh-TW" sz="44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常見錯誤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381987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008F8F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04</a:t>
            </a:r>
            <a:endParaRPr kumimoji="1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F8F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574238" y="4349591"/>
            <a:ext cx="475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4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常見問題</a:t>
            </a:r>
            <a:endParaRPr kumimoji="1" lang="en-US" altLang="zh-TW" sz="40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61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F061B072-67DD-4A99-9162-677E4438DC92}"/>
              </a:ext>
            </a:extLst>
          </p:cNvPr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6">
            <a:extLst>
              <a:ext uri="{FF2B5EF4-FFF2-40B4-BE49-F238E27FC236}">
                <a16:creationId xmlns:a16="http://schemas.microsoft.com/office/drawing/2014/main" id="{39FBA8B8-1FAB-4474-A511-C00AD6F1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A1CA70D-A99A-435C-BBDD-E690B1420126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DF7CB58-CE56-4DDB-914E-BB6B4612D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157696AF-4750-4F3F-8E60-08EB0650E932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9CD792F-E4DB-43D6-A2C8-A56D922CD82E}"/>
              </a:ext>
            </a:extLst>
          </p:cNvPr>
          <p:cNvSpPr txBox="1"/>
          <p:nvPr/>
        </p:nvSpPr>
        <p:spPr>
          <a:xfrm>
            <a:off x="681037" y="1471886"/>
            <a:ext cx="8877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Q1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：哪些科目需提列補充保費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2.11%?</a:t>
            </a: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答：鐘點費、出席費、諮詢費、指導費、設計完稿費、兼任助理費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日聘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、工作費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Q2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：科目的編列須符合哪些原則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0" algn="l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答：科目編列可依照</a:t>
            </a:r>
            <a:r>
              <a:rPr lang="zh-TW" altLang="en-US" sz="2400" b="1" u="sng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大專校院高等教育深耕計畫經費使用原則、</a:t>
            </a:r>
            <a:endParaRPr lang="en-US" altLang="zh-TW" sz="2400" b="1" u="sng" dirty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l"/>
            <a:r>
              <a:rPr lang="zh-TW" altLang="en-US" sz="2400" b="1" u="sng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教育部經費編列基準表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編列。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Q3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平台找不到要編列的科目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，怎麼辦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答：請先確認要編列的科目是符合計畫使用後，請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於科目下拉選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單中選擇「其他」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，並填寫科目名稱，及編列單價數量。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49DAF2B-B11A-46C9-B9B7-E9C68F7722F6}"/>
              </a:ext>
            </a:extLst>
          </p:cNvPr>
          <p:cNvSpPr txBox="1"/>
          <p:nvPr/>
        </p:nvSpPr>
        <p:spPr>
          <a:xfrm>
            <a:off x="3981333" y="387735"/>
            <a:ext cx="217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3243539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7A178295-B6AD-4717-8BC9-3A684E3D0341}"/>
              </a:ext>
            </a:extLst>
          </p:cNvPr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6">
            <a:extLst>
              <a:ext uri="{FF2B5EF4-FFF2-40B4-BE49-F238E27FC236}">
                <a16:creationId xmlns:a16="http://schemas.microsoft.com/office/drawing/2014/main" id="{DF8FD1B3-AB71-4241-A4A9-9AFAE3D6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CA1CA70D-A99A-435C-BBDD-E690B1420126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6893C13-C286-4005-B734-BD2BE0694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3F40FF10-D378-4AB6-A9C7-D7DD5CAC4F7F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63B471A-4558-47FE-A7D2-3702A3993A20}"/>
              </a:ext>
            </a:extLst>
          </p:cNvPr>
          <p:cNvSpPr txBox="1"/>
          <p:nvPr/>
        </p:nvSpPr>
        <p:spPr>
          <a:xfrm>
            <a:off x="681037" y="1471886"/>
            <a:ext cx="8877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Q4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：單價、數量及單位，要怎麼寫？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答：如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「教育部經費編列基準表」有明確單價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，請先依照標準編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列。如鐘點費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校外人士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$2,000/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時，數量及單位請依照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實際需求編列並填寫清楚，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盡量避免填寫「一式」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Q5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：校內老師可以領什麼費用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l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答：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校內教師只能支領鐘點費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(1,000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/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且需符合鐘點費支給用途；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    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不可支領自己承辦的行動方案鐘點費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使經費發揮最大效益，投入計畫活動的核心指標。</a:t>
            </a: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60E2365-58AB-4CB0-8BE5-93A190A0DB57}"/>
              </a:ext>
            </a:extLst>
          </p:cNvPr>
          <p:cNvSpPr txBox="1"/>
          <p:nvPr/>
        </p:nvSpPr>
        <p:spPr>
          <a:xfrm>
            <a:off x="3981333" y="387735"/>
            <a:ext cx="217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270845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A2D07D2B-0DBF-432D-B707-93CBA3393E77}"/>
              </a:ext>
            </a:extLst>
          </p:cNvPr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8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投影片編號版面配置區 6">
            <a:extLst>
              <a:ext uri="{FF2B5EF4-FFF2-40B4-BE49-F238E27FC236}">
                <a16:creationId xmlns:a16="http://schemas.microsoft.com/office/drawing/2014/main" id="{D5314F2F-220A-4772-9B74-60C089B6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CA70D-A99A-435C-BBDD-E690B14201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460D4E8-96C7-449E-9C41-FF2CEAA53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249E4849-0473-45A0-99D1-FCF0B426F0E4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BA32EDE-77E4-4335-9F31-495E5D7D94D5}"/>
              </a:ext>
            </a:extLst>
          </p:cNvPr>
          <p:cNvSpPr txBox="1"/>
          <p:nvPr/>
        </p:nvSpPr>
        <p:spPr>
          <a:xfrm>
            <a:off x="681037" y="1471886"/>
            <a:ext cx="887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Q6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：鐘點費及演講費區別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答：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51D8F42-2B9A-47F6-854A-A50B5AA9EDE0}"/>
              </a:ext>
            </a:extLst>
          </p:cNvPr>
          <p:cNvSpPr txBox="1"/>
          <p:nvPr/>
        </p:nvSpPr>
        <p:spPr>
          <a:xfrm>
            <a:off x="731175" y="2917201"/>
            <a:ext cx="84937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演講費：聘請專家、學者專題演講，如邀請名人、外籍講者等講座活動，屬「演講費」。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如國外講者，上限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2400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just"/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鐘點費：開課或舉辦各項工作坊，聘請授課人員講授課程所發的鐘點費，屬「授課鐘點費」。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校內教師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1,000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時、校外教師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2,000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3761A66-2F5E-4E21-A728-2EA87ACBC58E}"/>
              </a:ext>
            </a:extLst>
          </p:cNvPr>
          <p:cNvSpPr txBox="1"/>
          <p:nvPr/>
        </p:nvSpPr>
        <p:spPr>
          <a:xfrm>
            <a:off x="3981333" y="387735"/>
            <a:ext cx="217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常見問題</a:t>
            </a:r>
          </a:p>
        </p:txBody>
      </p:sp>
    </p:spTree>
    <p:extLst>
      <p:ext uri="{BB962C8B-B14F-4D97-AF65-F5344CB8AC3E}">
        <p14:creationId xmlns:p14="http://schemas.microsoft.com/office/powerpoint/2010/main" val="318804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6853013-5196-46E4-B5AE-983D25029C69}"/>
              </a:ext>
            </a:extLst>
          </p:cNvPr>
          <p:cNvSpPr txBox="1"/>
          <p:nvPr/>
        </p:nvSpPr>
        <p:spPr>
          <a:xfrm>
            <a:off x="774108" y="476673"/>
            <a:ext cx="7851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：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關於編列兼任助理費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/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工作費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623888" indent="-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         需要哪些機關負擔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?</a:t>
            </a:r>
            <a:endParaRPr lang="en-US" altLang="zh-TW" sz="2400" b="1" dirty="0">
              <a:sym typeface="Wingdings" pitchFamily="2" charset="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0D3A90-3A4A-413D-9235-176154701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66979"/>
              </p:ext>
            </p:extLst>
          </p:nvPr>
        </p:nvGraphicFramePr>
        <p:xfrm>
          <a:off x="1280593" y="1941964"/>
          <a:ext cx="7490047" cy="42233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9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日聘</a:t>
                      </a:r>
                      <a:endParaRPr lang="en-US" altLang="zh-TW" sz="28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月聘</a:t>
                      </a:r>
                      <a:endParaRPr lang="en-US" altLang="zh-TW" sz="28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(48~184</a:t>
                      </a: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勞保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11.5%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11.5%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健保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5.17%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補充保費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2.11%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勞退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職災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0.12%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0.12%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99" marR="6499" marT="649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D83EF48-DFFD-43AB-B47C-363DD43421DD}"/>
              </a:ext>
            </a:extLst>
          </p:cNvPr>
          <p:cNvSpPr txBox="1"/>
          <p:nvPr/>
        </p:nvSpPr>
        <p:spPr>
          <a:xfrm>
            <a:off x="1922395" y="6302962"/>
            <a:ext cx="6206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僅供參考，實際數額請依人事室的保費列表為主</a:t>
            </a:r>
          </a:p>
        </p:txBody>
      </p:sp>
    </p:spTree>
    <p:extLst>
      <p:ext uri="{BB962C8B-B14F-4D97-AF65-F5344CB8AC3E}">
        <p14:creationId xmlns:p14="http://schemas.microsoft.com/office/powerpoint/2010/main" val="214057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70D-A99A-435C-BBDD-E690B1420126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044A3-60A2-4D7C-BF3F-719D31A3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B7D918F-2185-499F-93C4-D529966D1B30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C19B1A-8709-4341-B0B1-652DE0F2A3CA}"/>
              </a:ext>
            </a:extLst>
          </p:cNvPr>
          <p:cNvSpPr txBox="1"/>
          <p:nvPr/>
        </p:nvSpPr>
        <p:spPr>
          <a:xfrm>
            <a:off x="3779558" y="381470"/>
            <a:ext cx="256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聯絡資訊</a:t>
            </a: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69F1903E-0BBB-42D1-B9F8-FC68818AB2D8}"/>
              </a:ext>
            </a:extLst>
          </p:cNvPr>
          <p:cNvSpPr txBox="1">
            <a:spLocks/>
          </p:cNvSpPr>
          <p:nvPr/>
        </p:nvSpPr>
        <p:spPr>
          <a:xfrm>
            <a:off x="208210" y="1773894"/>
            <a:ext cx="4519613" cy="3882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學院→陳宜湘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管理學院→張瑞文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設計學院→張喬雅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人文學院→楊玫蘭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未來學院→陳應心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7189</a:t>
            </a:r>
            <a:endParaRPr lang="zh-TW" altLang="en-US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4">
            <a:extLst>
              <a:ext uri="{FF2B5EF4-FFF2-40B4-BE49-F238E27FC236}">
                <a16:creationId xmlns:a16="http://schemas.microsoft.com/office/drawing/2014/main" id="{1C647F52-54DF-402F-90A8-230AD39C1710}"/>
              </a:ext>
            </a:extLst>
          </p:cNvPr>
          <p:cNvSpPr txBox="1">
            <a:spLocks/>
          </p:cNvSpPr>
          <p:nvPr/>
        </p:nvSpPr>
        <p:spPr>
          <a:xfrm>
            <a:off x="4786409" y="921741"/>
            <a:ext cx="4988433" cy="3882430"/>
          </a:xfrm>
          <a:prstGeom prst="rect">
            <a:avLst/>
          </a:prstGeom>
        </p:spPr>
        <p:txBody>
          <a:bodyPr vert="horz" lIns="74295" tIns="37148" rIns="74295" bIns="3714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圖資處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資訊系統組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高楚鈞</a:t>
            </a: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2658</a:t>
            </a: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教卓中心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總窗口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→林文馨 分機</a:t>
            </a:r>
            <a:r>
              <a:rPr lang="en-US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2252</a:t>
            </a: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教卓中心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經費窗口</a:t>
            </a:r>
            <a:r>
              <a:rPr lang="en-US" altLang="zh-TW" sz="15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→李佳憶 分機</a:t>
            </a:r>
            <a:r>
              <a:rPr lang="en-US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2254</a:t>
            </a:r>
          </a:p>
          <a:p>
            <a:pPr marL="0" indent="0">
              <a:buNone/>
            </a:pP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社會實踐中心→林家弘 分機</a:t>
            </a:r>
            <a:r>
              <a:rPr lang="en-US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2484</a:t>
            </a: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179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70D-A99A-435C-BBDD-E690B1420126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044A3-60A2-4D7C-BF3F-719D31A3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B7D918F-2185-499F-93C4-D529966D1B30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C19B1A-8709-4341-B0B1-652DE0F2A3CA}"/>
              </a:ext>
            </a:extLst>
          </p:cNvPr>
          <p:cNvSpPr txBox="1"/>
          <p:nvPr/>
        </p:nvSpPr>
        <p:spPr>
          <a:xfrm>
            <a:off x="2255850" y="400474"/>
            <a:ext cx="539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微調說明操作簡報下載處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CC0EF9-F6F5-4831-9425-C9855A7638A4}"/>
              </a:ext>
            </a:extLst>
          </p:cNvPr>
          <p:cNvSpPr/>
          <p:nvPr/>
        </p:nvSpPr>
        <p:spPr>
          <a:xfrm>
            <a:off x="1638778" y="5476596"/>
            <a:ext cx="6628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https://platform.yuntech.edu.tw/forms.html</a:t>
            </a:r>
            <a:endParaRPr lang="zh-TW" altLang="en-US" sz="2800" dirty="0"/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0F7BC57F-FCC9-4238-89A3-0C8A80EB1E4A}"/>
              </a:ext>
            </a:extLst>
          </p:cNvPr>
          <p:cNvSpPr txBox="1">
            <a:spLocks/>
          </p:cNvSpPr>
          <p:nvPr/>
        </p:nvSpPr>
        <p:spPr>
          <a:xfrm>
            <a:off x="3072852" y="1259943"/>
            <a:ext cx="3654520" cy="980846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教學卓越中心網站</a:t>
            </a: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A4DE3AE-030C-425E-9AE1-B24588A1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68" y="2316621"/>
            <a:ext cx="3060138" cy="30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0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36AAFF-8D7B-4F4B-9F50-16B5F785BA75}"/>
              </a:ext>
            </a:extLst>
          </p:cNvPr>
          <p:cNvSpPr txBox="1"/>
          <p:nvPr/>
        </p:nvSpPr>
        <p:spPr>
          <a:xfrm>
            <a:off x="2195461" y="3969995"/>
            <a:ext cx="551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Thank you for listening.</a:t>
            </a:r>
            <a:endParaRPr kumimoji="1" lang="zh-TW" altLang="en-US" sz="3600" b="1" spc="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E939B6-7A32-49F0-A3CF-D276F2669529}"/>
              </a:ext>
            </a:extLst>
          </p:cNvPr>
          <p:cNvSpPr txBox="1"/>
          <p:nvPr/>
        </p:nvSpPr>
        <p:spPr>
          <a:xfrm>
            <a:off x="1605802" y="2877635"/>
            <a:ext cx="669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6909" indent="-506909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114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年末請大家參與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高教成果展</a:t>
            </a:r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04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D377881-D327-4D29-8E36-2D9F2A192FB7}"/>
              </a:ext>
            </a:extLst>
          </p:cNvPr>
          <p:cNvSpPr/>
          <p:nvPr/>
        </p:nvSpPr>
        <p:spPr>
          <a:xfrm>
            <a:off x="471712" y="2431010"/>
            <a:ext cx="9151257" cy="4210876"/>
          </a:xfrm>
          <a:prstGeom prst="roundRect">
            <a:avLst>
              <a:gd name="adj" fmla="val 4948"/>
            </a:avLst>
          </a:prstGeom>
          <a:solidFill>
            <a:srgbClr val="DCEDED"/>
          </a:solidFill>
          <a:ln w="28575">
            <a:solidFill>
              <a:srgbClr val="21AB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EECAE-0E57-4669-9542-E73B031F507C}"/>
              </a:ext>
            </a:extLst>
          </p:cNvPr>
          <p:cNvSpPr/>
          <p:nvPr/>
        </p:nvSpPr>
        <p:spPr>
          <a:xfrm>
            <a:off x="880788" y="2653491"/>
            <a:ext cx="8454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點選「申請變更」後先按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暫存鈕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，出現「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申請變更內容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經費異動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，再開始微調。 </a:t>
            </a:r>
            <a:endParaRPr lang="zh-TW" altLang="en-US" sz="28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DC3FA0B-15F8-4A39-ADEC-829F7A500D1D}"/>
              </a:ext>
            </a:extLst>
          </p:cNvPr>
          <p:cNvGrpSpPr/>
          <p:nvPr/>
        </p:nvGrpSpPr>
        <p:grpSpPr>
          <a:xfrm>
            <a:off x="471713" y="1019544"/>
            <a:ext cx="9151257" cy="1237886"/>
            <a:chOff x="953144" y="1805574"/>
            <a:chExt cx="8202967" cy="1748900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A7BCA3F0-CDC2-4E2C-A81E-E182DB70F6D4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06FD199-9998-4405-8050-5C5B39C98517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CC0A59C-F3F2-4A7C-B613-DD700DAD95CC}"/>
                </a:ext>
              </a:extLst>
            </p:cNvPr>
            <p:cNvSpPr/>
            <p:nvPr/>
          </p:nvSpPr>
          <p:spPr>
            <a:xfrm>
              <a:off x="1319829" y="1997976"/>
              <a:ext cx="75783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瀏覽器請使用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Chrome</a:t>
              </a:r>
              <a:r>
                <a:rPr lang="en-US" altLang="zh-TW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IE 9.0(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版本，以確保系統正常使用。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687DE81E-4FF7-420D-8166-8AFE4D2B3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16" t="62205" r="10250" b="28619"/>
          <a:stretch/>
        </p:blipFill>
        <p:spPr>
          <a:xfrm>
            <a:off x="1085632" y="3699284"/>
            <a:ext cx="5563546" cy="120433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B94DEA0-125E-47EC-BF54-4774D67835C5}"/>
              </a:ext>
            </a:extLst>
          </p:cNvPr>
          <p:cNvSpPr/>
          <p:nvPr/>
        </p:nvSpPr>
        <p:spPr>
          <a:xfrm>
            <a:off x="1085633" y="4076566"/>
            <a:ext cx="13146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BE6D968-1C7B-4346-B2CA-127BC972B406}"/>
              </a:ext>
            </a:extLst>
          </p:cNvPr>
          <p:cNvSpPr/>
          <p:nvPr/>
        </p:nvSpPr>
        <p:spPr>
          <a:xfrm>
            <a:off x="571573" y="3830079"/>
            <a:ext cx="618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kumimoji="1" lang="zh-TW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67628E2-14B8-41D6-8040-533B58040674}"/>
              </a:ext>
            </a:extLst>
          </p:cNvPr>
          <p:cNvGrpSpPr/>
          <p:nvPr/>
        </p:nvGrpSpPr>
        <p:grpSpPr>
          <a:xfrm>
            <a:off x="1067471" y="5012561"/>
            <a:ext cx="7771057" cy="951363"/>
            <a:chOff x="1085632" y="5145010"/>
            <a:chExt cx="7771057" cy="951363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28486477-017D-4523-8131-F0F2D2E22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66667" r="26614" b="24444"/>
            <a:stretch/>
          </p:blipFill>
          <p:spPr bwMode="auto">
            <a:xfrm>
              <a:off x="1085632" y="5145010"/>
              <a:ext cx="7771057" cy="73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240F677-1A94-4BF3-ABD6-877FCB6C37F3}"/>
                </a:ext>
              </a:extLst>
            </p:cNvPr>
            <p:cNvSpPr/>
            <p:nvPr/>
          </p:nvSpPr>
          <p:spPr>
            <a:xfrm>
              <a:off x="7335367" y="5509916"/>
              <a:ext cx="914546" cy="3625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9A7E927-1AFE-4E6F-B124-AC6FA402FCDE}"/>
                </a:ext>
              </a:extLst>
            </p:cNvPr>
            <p:cNvSpPr/>
            <p:nvPr/>
          </p:nvSpPr>
          <p:spPr>
            <a:xfrm>
              <a:off x="6790654" y="5326932"/>
              <a:ext cx="47550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TW" sz="4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1" lang="zh-TW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4FBC280-12F7-4440-802E-2B9074544B0B}"/>
              </a:ext>
            </a:extLst>
          </p:cNvPr>
          <p:cNvSpPr txBox="1"/>
          <p:nvPr/>
        </p:nvSpPr>
        <p:spPr>
          <a:xfrm>
            <a:off x="-2136915" y="185712"/>
            <a:ext cx="427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4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提醒</a:t>
            </a:r>
            <a:endParaRPr lang="zh-TW" altLang="en-US" sz="40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554819F-9A40-4DA3-BA04-E996BC436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86" t="11422" r="1486" b="24943"/>
          <a:stretch/>
        </p:blipFill>
        <p:spPr>
          <a:xfrm>
            <a:off x="1012215" y="5901567"/>
            <a:ext cx="4526463" cy="54616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CCEF2E5-6865-4923-BCDE-A41B5A725C13}"/>
              </a:ext>
            </a:extLst>
          </p:cNvPr>
          <p:cNvSpPr/>
          <p:nvPr/>
        </p:nvSpPr>
        <p:spPr>
          <a:xfrm>
            <a:off x="2977860" y="5989641"/>
            <a:ext cx="2610139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2CD486-F292-41C0-922D-432C5CFC3875}"/>
              </a:ext>
            </a:extLst>
          </p:cNvPr>
          <p:cNvSpPr/>
          <p:nvPr/>
        </p:nvSpPr>
        <p:spPr>
          <a:xfrm>
            <a:off x="2154967" y="5516846"/>
            <a:ext cx="1227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kumimoji="1" lang="zh-TW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8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800" dirty="0">
                <a:solidFill>
                  <a:srgbClr val="008F8F"/>
                </a:solidFill>
                <a:latin typeface="Century Gothic" panose="020B0502020202020204" pitchFamily="34" charset="0"/>
              </a:rPr>
              <a:t>01</a:t>
            </a:r>
            <a:endParaRPr kumimoji="1" lang="zh-TW" altLang="en-US" sz="8800" dirty="0">
              <a:solidFill>
                <a:srgbClr val="008F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1752600" y="4349591"/>
            <a:ext cx="647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需要微調的行動方案類型</a:t>
            </a:r>
            <a:endParaRPr kumimoji="1" lang="en-US" altLang="zh-TW" sz="4000" b="1" spc="45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93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78F65EB1-64A2-4F1B-B572-20FBAF475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160533"/>
              </p:ext>
            </p:extLst>
          </p:nvPr>
        </p:nvGraphicFramePr>
        <p:xfrm>
          <a:off x="721059" y="287651"/>
          <a:ext cx="8463883" cy="628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941" y="2131598"/>
            <a:ext cx="8726118" cy="39629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0532" y="532098"/>
            <a:ext cx="8424936" cy="1470025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原本未編經費科目，實際已經花用</a:t>
            </a:r>
          </a:p>
        </p:txBody>
      </p:sp>
      <p:sp>
        <p:nvSpPr>
          <p:cNvPr id="5" name="矩形 4"/>
          <p:cNvSpPr/>
          <p:nvPr/>
        </p:nvSpPr>
        <p:spPr>
          <a:xfrm>
            <a:off x="1208314" y="3768080"/>
            <a:ext cx="777713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70744" y="1006730"/>
            <a:ext cx="9311456" cy="2016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1463" indent="-2714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原本未編經費科目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因應下半年度或近期需要動支，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調整「經費數額」及新增「科目」。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11200" y="4911662"/>
            <a:ext cx="8926285" cy="1080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如微調執行期程，視同經費落後一次，且行動方案執行率須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月前達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80%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1200" y="3195300"/>
            <a:ext cx="8926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例如：原本課程活動未編列租車費，因應下學期搭配課程活動參訪，需要編列「租車費」、「保險費」等，可進行微調。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19EE1A0-0A03-4C41-B70B-9D49E9D9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77" y="2379772"/>
            <a:ext cx="8447443" cy="2484817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2560" y="37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71463" indent="-271463">
              <a:spcBef>
                <a:spcPct val="20000"/>
              </a:spcBef>
              <a:defRPr/>
            </a:pP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原本已經有編列經費科目，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spcBef>
                <a:spcPct val="20000"/>
              </a:spcBef>
              <a:defRPr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動</a:t>
            </a:r>
            <a:r>
              <a:rPr lang="en-US" altLang="zh-TW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實支  已超過原本編列經費數額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235802" y="1412776"/>
            <a:ext cx="767763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3684" y="2276872"/>
            <a:ext cx="2025316" cy="1903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008F8F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02</a:t>
            </a:r>
            <a:endParaRPr kumimoji="1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F8F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303119" y="4349591"/>
            <a:ext cx="5299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操作流程及注意事項</a:t>
            </a:r>
            <a:endParaRPr kumimoji="1" lang="en-US" altLang="zh-TW" sz="40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3617</TotalTime>
  <Words>1447</Words>
  <Application>Microsoft Office PowerPoint</Application>
  <PresentationFormat>A4 紙張 (210x297 公釐)</PresentationFormat>
  <Paragraphs>188</Paragraphs>
  <Slides>27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Microsoft JhengHei</vt:lpstr>
      <vt:lpstr>Microsoft JhengHei</vt:lpstr>
      <vt:lpstr>Arial</vt:lpstr>
      <vt:lpstr>Calibri</vt:lpstr>
      <vt:lpstr>Calibri Light</vt:lpstr>
      <vt:lpstr>Century Gothic</vt:lpstr>
      <vt:lpstr>Verdana</vt:lpstr>
      <vt:lpstr>Office 佈景主題</vt:lpstr>
      <vt:lpstr>114年度高教深耕計畫(經常門) 教卓平台經費微調操作說明會</vt:lpstr>
      <vt:lpstr>說明會內容</vt:lpstr>
      <vt:lpstr>PowerPoint 簡報</vt:lpstr>
      <vt:lpstr>PowerPoint 簡報</vt:lpstr>
      <vt:lpstr>PowerPoint 簡報</vt:lpstr>
      <vt:lpstr>1.原本未編經費科目，實際已經花用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Administrator</cp:lastModifiedBy>
  <cp:revision>191</cp:revision>
  <cp:lastPrinted>2024-03-15T03:41:16Z</cp:lastPrinted>
  <dcterms:created xsi:type="dcterms:W3CDTF">2019-02-23T04:45:46Z</dcterms:created>
  <dcterms:modified xsi:type="dcterms:W3CDTF">2025-07-16T06:11:40Z</dcterms:modified>
</cp:coreProperties>
</file>